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mv" ContentType="video/x-ms-wm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sldIdLst>
    <p:sldId id="256" r:id="rId2"/>
    <p:sldId id="257" r:id="rId3"/>
    <p:sldId id="259" r:id="rId4"/>
    <p:sldId id="283" r:id="rId5"/>
    <p:sldId id="260" r:id="rId6"/>
    <p:sldId id="277" r:id="rId7"/>
    <p:sldId id="261" r:id="rId8"/>
    <p:sldId id="273" r:id="rId9"/>
    <p:sldId id="262" r:id="rId10"/>
    <p:sldId id="282" r:id="rId11"/>
    <p:sldId id="263" r:id="rId12"/>
    <p:sldId id="278" r:id="rId13"/>
    <p:sldId id="264" r:id="rId14"/>
    <p:sldId id="275" r:id="rId15"/>
    <p:sldId id="265" r:id="rId16"/>
    <p:sldId id="279" r:id="rId17"/>
    <p:sldId id="266" r:id="rId18"/>
    <p:sldId id="281" r:id="rId19"/>
    <p:sldId id="267" r:id="rId20"/>
    <p:sldId id="274" r:id="rId21"/>
    <p:sldId id="268" r:id="rId22"/>
    <p:sldId id="280" r:id="rId23"/>
    <p:sldId id="269" r:id="rId24"/>
    <p:sldId id="276" r:id="rId25"/>
    <p:sldId id="285" r:id="rId26"/>
    <p:sldId id="270" r:id="rId27"/>
    <p:sldId id="271" r:id="rId28"/>
    <p:sldId id="284" r:id="rId29"/>
    <p:sldId id="272" r:id="rId30"/>
    <p:sldId id="258" r:id="rId31"/>
    <p:sldId id="286" r:id="rId32"/>
    <p:sldId id="287" r:id="rId33"/>
  </p:sldIdLst>
  <p:sldSz cx="9144000" cy="6858000" type="screen4x3"/>
  <p:notesSz cx="6858000" cy="9144000"/>
  <p:embeddedFontLst>
    <p:embeddedFont>
      <p:font typeface="Verdana" pitchFamily="34" charset="0"/>
      <p:regular r:id="rId34"/>
      <p:bold r:id="rId35"/>
      <p:italic r:id="rId36"/>
      <p:boldItalic r:id="rId37"/>
    </p:embeddedFont>
  </p:embeddedFontLst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  <a:srgbClr val="3333FF"/>
    <a:srgbClr val="009900"/>
    <a:srgbClr val="663300"/>
    <a:srgbClr val="006666"/>
    <a:srgbClr val="990000"/>
    <a:srgbClr val="990099"/>
    <a:srgbClr val="FF00FF"/>
    <a:srgbClr val="FFFF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1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027436-AEDD-455F-9B2C-CD52C96BB5BB}" type="datetimeFigureOut">
              <a:rPr lang="bg-BG" smtClean="0"/>
              <a:t>27.6.2017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A4F6BE-40F8-48D5-9CC9-FEFC36F9DF2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09454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027436-AEDD-455F-9B2C-CD52C96BB5BB}" type="datetimeFigureOut">
              <a:rPr lang="bg-BG" smtClean="0"/>
              <a:t>27.6.2017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A4F6BE-40F8-48D5-9CC9-FEFC36F9DF2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72519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027436-AEDD-455F-9B2C-CD52C96BB5BB}" type="datetimeFigureOut">
              <a:rPr lang="bg-BG" smtClean="0"/>
              <a:t>27.6.2017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A4F6BE-40F8-48D5-9CC9-FEFC36F9DF2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41557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027436-AEDD-455F-9B2C-CD52C96BB5BB}" type="datetimeFigureOut">
              <a:rPr lang="bg-BG" smtClean="0"/>
              <a:t>27.6.2017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A4F6BE-40F8-48D5-9CC9-FEFC36F9DF2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01540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027436-AEDD-455F-9B2C-CD52C96BB5BB}" type="datetimeFigureOut">
              <a:rPr lang="bg-BG" smtClean="0"/>
              <a:t>27.6.2017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A4F6BE-40F8-48D5-9CC9-FEFC36F9DF2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59018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027436-AEDD-455F-9B2C-CD52C96BB5BB}" type="datetimeFigureOut">
              <a:rPr lang="bg-BG" smtClean="0"/>
              <a:t>27.6.2017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A4F6BE-40F8-48D5-9CC9-FEFC36F9DF2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9480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027436-AEDD-455F-9B2C-CD52C96BB5BB}" type="datetimeFigureOut">
              <a:rPr lang="bg-BG" smtClean="0"/>
              <a:t>27.6.2017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A4F6BE-40F8-48D5-9CC9-FEFC36F9DF2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43316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027436-AEDD-455F-9B2C-CD52C96BB5BB}" type="datetimeFigureOut">
              <a:rPr lang="bg-BG" smtClean="0"/>
              <a:t>27.6.2017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A4F6BE-40F8-48D5-9CC9-FEFC36F9DF2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4986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027436-AEDD-455F-9B2C-CD52C96BB5BB}" type="datetimeFigureOut">
              <a:rPr lang="bg-BG" smtClean="0"/>
              <a:t>27.6.2017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A4F6BE-40F8-48D5-9CC9-FEFC36F9DF2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84590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027436-AEDD-455F-9B2C-CD52C96BB5BB}" type="datetimeFigureOut">
              <a:rPr lang="bg-BG" smtClean="0"/>
              <a:t>27.6.2017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A4F6BE-40F8-48D5-9CC9-FEFC36F9DF2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82666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027436-AEDD-455F-9B2C-CD52C96BB5BB}" type="datetimeFigureOut">
              <a:rPr lang="bg-BG" smtClean="0"/>
              <a:t>27.6.2017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A4F6BE-40F8-48D5-9CC9-FEFC36F9DF2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5402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79027436-AEDD-455F-9B2C-CD52C96BB5BB}" type="datetimeFigureOut">
              <a:rPr lang="bg-BG" smtClean="0"/>
              <a:t>27.6.2017 г.</a:t>
            </a:fld>
            <a:endParaRPr lang="bg-BG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bg-BG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2A4F6BE-40F8-48D5-9CC9-FEFC36F9DF27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slide" Target="slide27.xml"/><Relationship Id="rId3" Type="http://schemas.openxmlformats.org/officeDocument/2006/relationships/slide" Target="slide5.xml"/><Relationship Id="rId7" Type="http://schemas.openxmlformats.org/officeDocument/2006/relationships/slide" Target="slide15.xml"/><Relationship Id="rId12" Type="http://schemas.openxmlformats.org/officeDocument/2006/relationships/slide" Target="slide25.xml"/><Relationship Id="rId2" Type="http://schemas.openxmlformats.org/officeDocument/2006/relationships/slide" Target="slide3.xml"/><Relationship Id="rId16" Type="http://schemas.openxmlformats.org/officeDocument/2006/relationships/slide" Target="slide3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11" Type="http://schemas.openxmlformats.org/officeDocument/2006/relationships/slide" Target="slide23.xml"/><Relationship Id="rId5" Type="http://schemas.openxmlformats.org/officeDocument/2006/relationships/slide" Target="slide9.xml"/><Relationship Id="rId15" Type="http://schemas.openxmlformats.org/officeDocument/2006/relationships/slide" Target="slide13.xml"/><Relationship Id="rId10" Type="http://schemas.openxmlformats.org/officeDocument/2006/relationships/slide" Target="slide21.xml"/><Relationship Id="rId4" Type="http://schemas.openxmlformats.org/officeDocument/2006/relationships/slide" Target="slide7.xml"/><Relationship Id="rId9" Type="http://schemas.openxmlformats.org/officeDocument/2006/relationships/slide" Target="slide19.xml"/><Relationship Id="rId14" Type="http://schemas.openxmlformats.org/officeDocument/2006/relationships/slide" Target="slide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slide" Target="slide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5" Type="http://schemas.openxmlformats.org/officeDocument/2006/relationships/slide" Target="slide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5" Type="http://schemas.openxmlformats.org/officeDocument/2006/relationships/slide" Target="slide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wmv"/><Relationship Id="rId1" Type="http://schemas.microsoft.com/office/2007/relationships/media" Target="../media/media4.wmv"/><Relationship Id="rId5" Type="http://schemas.openxmlformats.org/officeDocument/2006/relationships/slide" Target="slide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11.jpg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wmv"/><Relationship Id="rId1" Type="http://schemas.microsoft.com/office/2007/relationships/media" Target="../media/media5.wmv"/><Relationship Id="rId5" Type="http://schemas.openxmlformats.org/officeDocument/2006/relationships/slide" Target="slide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16.jpg"/><Relationship Id="rId7" Type="http://schemas.openxmlformats.org/officeDocument/2006/relationships/image" Target="../media/image20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wmv"/><Relationship Id="rId1" Type="http://schemas.microsoft.com/office/2007/relationships/media" Target="../media/media6.wmv"/><Relationship Id="rId5" Type="http://schemas.openxmlformats.org/officeDocument/2006/relationships/slide" Target="slide2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wmv"/><Relationship Id="rId1" Type="http://schemas.microsoft.com/office/2007/relationships/media" Target="../media/media7.wmv"/><Relationship Id="rId5" Type="http://schemas.openxmlformats.org/officeDocument/2006/relationships/slide" Target="slide2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wmv"/><Relationship Id="rId1" Type="http://schemas.microsoft.com/office/2007/relationships/media" Target="../media/media8.wmv"/><Relationship Id="rId5" Type="http://schemas.openxmlformats.org/officeDocument/2006/relationships/slide" Target="slide2.xml"/><Relationship Id="rId4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image" Target="../media/image24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9.wmv"/><Relationship Id="rId1" Type="http://schemas.microsoft.com/office/2007/relationships/media" Target="../media/media9.wmv"/><Relationship Id="rId5" Type="http://schemas.openxmlformats.org/officeDocument/2006/relationships/image" Target="../media/image27.png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44000" cy="6885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196752"/>
            <a:ext cx="4286250" cy="160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6686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8388424" cy="1259632"/>
          </a:xfrm>
        </p:spPr>
        <p:txBody>
          <a:bodyPr>
            <a:normAutofit/>
          </a:bodyPr>
          <a:lstStyle/>
          <a:p>
            <a:r>
              <a:rPr lang="bg-BG" b="1" dirty="0" smtClean="0">
                <a:solidFill>
                  <a:schemeClr val="bg1"/>
                </a:solidFill>
              </a:rPr>
              <a:t>КЛУБОВЕ ПО ИНТЕРЕСИ</a:t>
            </a:r>
            <a:endParaRPr lang="bg-BG" b="1" dirty="0">
              <a:solidFill>
                <a:schemeClr val="bg1"/>
              </a:solidFill>
            </a:endParaRPr>
          </a:p>
        </p:txBody>
      </p:sp>
      <p:sp>
        <p:nvSpPr>
          <p:cNvPr id="5" name="Flowchart: Preparation 4">
            <a:hlinkClick r:id="rId2" action="ppaction://hlinksldjump"/>
          </p:cNvPr>
          <p:cNvSpPr/>
          <p:nvPr/>
        </p:nvSpPr>
        <p:spPr>
          <a:xfrm>
            <a:off x="29766" y="1340768"/>
            <a:ext cx="1872208" cy="360040"/>
          </a:xfrm>
          <a:prstGeom prst="flowChartPreparation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600" dirty="0" smtClean="0"/>
              <a:t>Екология</a:t>
            </a:r>
            <a:endParaRPr lang="bg-BG" sz="1600" dirty="0"/>
          </a:p>
        </p:txBody>
      </p:sp>
      <p:sp>
        <p:nvSpPr>
          <p:cNvPr id="6" name="Flowchart: Preparation 5">
            <a:hlinkClick r:id="rId3" action="ppaction://hlinksldjump"/>
          </p:cNvPr>
          <p:cNvSpPr/>
          <p:nvPr/>
        </p:nvSpPr>
        <p:spPr>
          <a:xfrm>
            <a:off x="6438478" y="1340768"/>
            <a:ext cx="2808312" cy="360040"/>
          </a:xfrm>
          <a:prstGeom prst="flowChartPreparation">
            <a:avLst/>
          </a:prstGeom>
          <a:solidFill>
            <a:srgbClr val="990099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600" dirty="0" smtClean="0"/>
              <a:t>Ръчно сторено </a:t>
            </a:r>
            <a:endParaRPr lang="bg-BG" sz="1600" dirty="0"/>
          </a:p>
        </p:txBody>
      </p:sp>
      <p:sp>
        <p:nvSpPr>
          <p:cNvPr id="7" name="Flowchart: Preparation 6">
            <a:hlinkClick r:id="rId4" action="ppaction://hlinksldjump"/>
          </p:cNvPr>
          <p:cNvSpPr/>
          <p:nvPr/>
        </p:nvSpPr>
        <p:spPr>
          <a:xfrm>
            <a:off x="168057" y="2492896"/>
            <a:ext cx="2938789" cy="360040"/>
          </a:xfrm>
          <a:prstGeom prst="flowChartPreparation">
            <a:avLst/>
          </a:prstGeom>
          <a:solidFill>
            <a:srgbClr val="99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600" dirty="0" smtClean="0"/>
              <a:t>Твори с усмивка </a:t>
            </a:r>
            <a:endParaRPr lang="bg-BG" sz="1600" dirty="0"/>
          </a:p>
        </p:txBody>
      </p:sp>
      <p:sp>
        <p:nvSpPr>
          <p:cNvPr id="8" name="Flowchart: Preparation 7">
            <a:hlinkClick r:id="rId5" action="ppaction://hlinksldjump"/>
          </p:cNvPr>
          <p:cNvSpPr/>
          <p:nvPr/>
        </p:nvSpPr>
        <p:spPr>
          <a:xfrm>
            <a:off x="29766" y="1916832"/>
            <a:ext cx="5349935" cy="360040"/>
          </a:xfrm>
          <a:prstGeom prst="flowChartPreparation">
            <a:avLst/>
          </a:prstGeom>
          <a:solidFill>
            <a:srgbClr val="006666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600" dirty="0" smtClean="0"/>
              <a:t>Футболна академия за таланти </a:t>
            </a:r>
            <a:endParaRPr lang="bg-BG" sz="1600" dirty="0"/>
          </a:p>
        </p:txBody>
      </p:sp>
      <p:sp>
        <p:nvSpPr>
          <p:cNvPr id="9" name="Flowchart: Preparation 8">
            <a:hlinkClick r:id="rId6" action="ppaction://hlinksldjump"/>
          </p:cNvPr>
          <p:cNvSpPr/>
          <p:nvPr/>
        </p:nvSpPr>
        <p:spPr>
          <a:xfrm>
            <a:off x="1350548" y="5301208"/>
            <a:ext cx="6909502" cy="360040"/>
          </a:xfrm>
          <a:prstGeom prst="flowChartPreparation">
            <a:avLst/>
          </a:prstGeom>
          <a:solidFill>
            <a:srgbClr val="3333FF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600" dirty="0" smtClean="0"/>
              <a:t>Клуб по журналистика“Славейковчета“ </a:t>
            </a:r>
            <a:endParaRPr lang="bg-BG" sz="1600" dirty="0"/>
          </a:p>
        </p:txBody>
      </p:sp>
      <p:sp>
        <p:nvSpPr>
          <p:cNvPr id="10" name="Flowchart: Preparation 9">
            <a:hlinkClick r:id="rId7" action="ppaction://hlinksldjump"/>
          </p:cNvPr>
          <p:cNvSpPr/>
          <p:nvPr/>
        </p:nvSpPr>
        <p:spPr>
          <a:xfrm>
            <a:off x="251520" y="3140968"/>
            <a:ext cx="5035769" cy="360040"/>
          </a:xfrm>
          <a:prstGeom prst="flowChartPreparation">
            <a:avLst/>
          </a:prstGeom>
          <a:solidFill>
            <a:srgbClr val="0066FF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600" dirty="0" smtClean="0"/>
              <a:t>Ателие-компютърна рисунка</a:t>
            </a:r>
            <a:endParaRPr lang="bg-BG" sz="1600" dirty="0"/>
          </a:p>
        </p:txBody>
      </p:sp>
      <p:sp>
        <p:nvSpPr>
          <p:cNvPr id="11" name="Flowchart: Preparation 10">
            <a:hlinkClick r:id="rId8" action="ppaction://hlinksldjump"/>
          </p:cNvPr>
          <p:cNvSpPr/>
          <p:nvPr/>
        </p:nvSpPr>
        <p:spPr>
          <a:xfrm>
            <a:off x="1901974" y="1340768"/>
            <a:ext cx="4536504" cy="360040"/>
          </a:xfrm>
          <a:prstGeom prst="flowChartPreparation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600" dirty="0" smtClean="0">
                <a:solidFill>
                  <a:srgbClr val="FF0000"/>
                </a:solidFill>
              </a:rPr>
              <a:t>Драма клуб “Първолаче“ </a:t>
            </a:r>
            <a:endParaRPr lang="bg-BG" sz="1600" dirty="0">
              <a:solidFill>
                <a:srgbClr val="FF0000"/>
              </a:solidFill>
            </a:endParaRPr>
          </a:p>
        </p:txBody>
      </p:sp>
      <p:sp>
        <p:nvSpPr>
          <p:cNvPr id="12" name="Flowchart: Preparation 11">
            <a:hlinkClick r:id="rId9" action="ppaction://hlinksldjump"/>
          </p:cNvPr>
          <p:cNvSpPr/>
          <p:nvPr/>
        </p:nvSpPr>
        <p:spPr>
          <a:xfrm>
            <a:off x="4805299" y="3717032"/>
            <a:ext cx="4025862" cy="360040"/>
          </a:xfrm>
          <a:prstGeom prst="flowChartPreparation">
            <a:avLst/>
          </a:prstGeom>
          <a:solidFill>
            <a:srgbClr val="FF00FF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600" dirty="0" smtClean="0"/>
              <a:t>В „Света на музиката“ </a:t>
            </a:r>
            <a:endParaRPr lang="bg-BG" sz="1600" dirty="0"/>
          </a:p>
        </p:txBody>
      </p:sp>
      <p:sp>
        <p:nvSpPr>
          <p:cNvPr id="13" name="Flowchart: Preparation 12">
            <a:hlinkClick r:id="rId10" action="ppaction://hlinksldjump"/>
          </p:cNvPr>
          <p:cNvSpPr/>
          <p:nvPr/>
        </p:nvSpPr>
        <p:spPr>
          <a:xfrm>
            <a:off x="5158753" y="3140968"/>
            <a:ext cx="3672408" cy="360040"/>
          </a:xfrm>
          <a:prstGeom prst="flowChartPreparation">
            <a:avLst/>
          </a:prstGeom>
          <a:solidFill>
            <a:srgbClr val="FF00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600" dirty="0" smtClean="0"/>
              <a:t>Безопасен интернет </a:t>
            </a:r>
            <a:endParaRPr lang="bg-BG" sz="1600" dirty="0"/>
          </a:p>
        </p:txBody>
      </p:sp>
      <p:sp>
        <p:nvSpPr>
          <p:cNvPr id="14" name="Flowchart: Preparation 13">
            <a:hlinkClick r:id="rId11" action="ppaction://hlinksldjump"/>
          </p:cNvPr>
          <p:cNvSpPr/>
          <p:nvPr/>
        </p:nvSpPr>
        <p:spPr>
          <a:xfrm>
            <a:off x="251520" y="3717032"/>
            <a:ext cx="4603720" cy="360040"/>
          </a:xfrm>
          <a:prstGeom prst="flowChartPreparation">
            <a:avLst/>
          </a:prstGeom>
          <a:solidFill>
            <a:srgbClr val="6633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600" dirty="0" smtClean="0">
                <a:solidFill>
                  <a:schemeClr val="bg1"/>
                </a:solidFill>
              </a:rPr>
              <a:t>Шахматът-игра за лидери </a:t>
            </a:r>
            <a:endParaRPr lang="bg-BG" sz="1600" dirty="0">
              <a:solidFill>
                <a:schemeClr val="bg1"/>
              </a:solidFill>
            </a:endParaRPr>
          </a:p>
        </p:txBody>
      </p:sp>
      <p:sp>
        <p:nvSpPr>
          <p:cNvPr id="15" name="Flowchart: Preparation 14">
            <a:hlinkClick r:id="rId12" action="ppaction://hlinksldjump"/>
          </p:cNvPr>
          <p:cNvSpPr/>
          <p:nvPr/>
        </p:nvSpPr>
        <p:spPr>
          <a:xfrm>
            <a:off x="3139960" y="2492896"/>
            <a:ext cx="5548034" cy="360040"/>
          </a:xfrm>
          <a:prstGeom prst="flowChartPreparation">
            <a:avLst/>
          </a:prstGeom>
          <a:solidFill>
            <a:srgbClr val="008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600" dirty="0" smtClean="0"/>
              <a:t>Рисуването –лесно и интересно </a:t>
            </a:r>
            <a:endParaRPr lang="bg-BG" sz="1600" dirty="0"/>
          </a:p>
        </p:txBody>
      </p:sp>
      <p:sp>
        <p:nvSpPr>
          <p:cNvPr id="17" name="Flowchart: Preparation 16">
            <a:hlinkClick r:id="rId13" action="ppaction://hlinksldjump"/>
          </p:cNvPr>
          <p:cNvSpPr/>
          <p:nvPr/>
        </p:nvSpPr>
        <p:spPr>
          <a:xfrm>
            <a:off x="5379701" y="1916832"/>
            <a:ext cx="3514854" cy="360040"/>
          </a:xfrm>
          <a:prstGeom prst="flowChartPreparation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600" dirty="0" smtClean="0"/>
              <a:t>Мажоретен състав </a:t>
            </a:r>
            <a:endParaRPr lang="bg-BG" sz="1600" dirty="0"/>
          </a:p>
        </p:txBody>
      </p:sp>
      <p:sp>
        <p:nvSpPr>
          <p:cNvPr id="19" name="Flowchart: Preparation 18">
            <a:hlinkClick r:id="rId14" action="ppaction://hlinksldjump"/>
          </p:cNvPr>
          <p:cNvSpPr/>
          <p:nvPr/>
        </p:nvSpPr>
        <p:spPr>
          <a:xfrm>
            <a:off x="1232013" y="4293096"/>
            <a:ext cx="6992581" cy="360040"/>
          </a:xfrm>
          <a:prstGeom prst="flowChartPreparation">
            <a:avLst/>
          </a:prstGeom>
          <a:solidFill>
            <a:srgbClr val="0099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600" dirty="0" smtClean="0"/>
              <a:t>„Славейковци“-детски гвардейски отряд </a:t>
            </a:r>
            <a:endParaRPr lang="bg-BG" sz="1600" dirty="0"/>
          </a:p>
        </p:txBody>
      </p:sp>
      <p:sp>
        <p:nvSpPr>
          <p:cNvPr id="16" name="Flowchart: Preparation 15">
            <a:hlinkClick r:id="rId15" action="ppaction://hlinksldjump"/>
          </p:cNvPr>
          <p:cNvSpPr/>
          <p:nvPr/>
        </p:nvSpPr>
        <p:spPr>
          <a:xfrm>
            <a:off x="1883987" y="4797152"/>
            <a:ext cx="5688632" cy="360040"/>
          </a:xfrm>
          <a:prstGeom prst="flowChartPreparation">
            <a:avLst/>
          </a:prstGeom>
          <a:solidFill>
            <a:srgbClr val="FF00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600" dirty="0" smtClean="0"/>
              <a:t>Медна група „Славейковци“</a:t>
            </a:r>
            <a:endParaRPr lang="bg-BG" sz="1600" dirty="0"/>
          </a:p>
        </p:txBody>
      </p:sp>
      <p:sp>
        <p:nvSpPr>
          <p:cNvPr id="18" name="Multiply 17">
            <a:hlinkClick r:id="" action="ppaction://hlinkshowjump?jump=endshow"/>
          </p:cNvPr>
          <p:cNvSpPr/>
          <p:nvPr/>
        </p:nvSpPr>
        <p:spPr>
          <a:xfrm>
            <a:off x="8820472" y="0"/>
            <a:ext cx="323528" cy="288032"/>
          </a:xfrm>
          <a:prstGeom prst="mathMultiply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Flowchart: Preparation 19">
            <a:hlinkClick r:id="rId16" action="ppaction://hlinksldjump"/>
          </p:cNvPr>
          <p:cNvSpPr/>
          <p:nvPr/>
        </p:nvSpPr>
        <p:spPr>
          <a:xfrm>
            <a:off x="1512415" y="5813648"/>
            <a:ext cx="6909502" cy="360040"/>
          </a:xfrm>
          <a:prstGeom prst="flowChartPreparation">
            <a:avLst/>
          </a:prstGeom>
          <a:solidFill>
            <a:srgbClr val="990033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600" dirty="0" smtClean="0"/>
              <a:t>Съвместна дейност </a:t>
            </a:r>
            <a:endParaRPr lang="bg-BG" sz="1600" dirty="0"/>
          </a:p>
        </p:txBody>
      </p:sp>
    </p:spTree>
    <p:extLst>
      <p:ext uri="{BB962C8B-B14F-4D97-AF65-F5344CB8AC3E}">
        <p14:creationId xmlns:p14="http://schemas.microsoft.com/office/powerpoint/2010/main" val="4176349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44624"/>
            <a:ext cx="8229600" cy="1143000"/>
          </a:xfrm>
        </p:spPr>
        <p:txBody>
          <a:bodyPr/>
          <a:lstStyle/>
          <a:p>
            <a:r>
              <a:rPr lang="bg-BG" b="1" dirty="0" smtClean="0">
                <a:solidFill>
                  <a:schemeClr val="bg1"/>
                </a:solidFill>
              </a:rPr>
              <a:t>ЕКОЛОГИЯ</a:t>
            </a:r>
            <a:endParaRPr lang="bg-BG" b="1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55576" y="2420888"/>
            <a:ext cx="7427168" cy="2116832"/>
          </a:xfrm>
        </p:spPr>
        <p:txBody>
          <a:bodyPr/>
          <a:lstStyle/>
          <a:p>
            <a:r>
              <a:rPr lang="ru-RU" dirty="0" smtClean="0"/>
              <a:t>В този клуб децата </a:t>
            </a:r>
            <a:r>
              <a:rPr lang="ru-RU" dirty="0"/>
              <a:t>се </a:t>
            </a:r>
            <a:r>
              <a:rPr lang="ru-RU" dirty="0" smtClean="0"/>
              <a:t>възпитават в </a:t>
            </a:r>
            <a:r>
              <a:rPr lang="ru-RU" dirty="0"/>
              <a:t>любов към родината и </a:t>
            </a:r>
            <a:r>
              <a:rPr lang="ru-RU" dirty="0" smtClean="0"/>
              <a:t>да пазят националното </a:t>
            </a:r>
            <a:r>
              <a:rPr lang="ru-RU" dirty="0"/>
              <a:t>природно </a:t>
            </a:r>
            <a:r>
              <a:rPr lang="ru-RU" dirty="0" smtClean="0"/>
              <a:t>богатство.</a:t>
            </a:r>
            <a:endParaRPr lang="bg-BG" dirty="0"/>
          </a:p>
        </p:txBody>
      </p:sp>
      <p:sp>
        <p:nvSpPr>
          <p:cNvPr id="6" name="Action Button: Home 5">
            <a:hlinkClick r:id="rId2" action="ppaction://hlinksldjump" highlightClick="1"/>
          </p:cNvPr>
          <p:cNvSpPr/>
          <p:nvPr/>
        </p:nvSpPr>
        <p:spPr>
          <a:xfrm>
            <a:off x="8604448" y="6381328"/>
            <a:ext cx="539552" cy="476672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7" name="Action Button: Forward or Next 6">
            <a:hlinkClick r:id="" action="ppaction://hlinkshowjump?jump=nextslide" highlightClick="1"/>
          </p:cNvPr>
          <p:cNvSpPr/>
          <p:nvPr/>
        </p:nvSpPr>
        <p:spPr>
          <a:xfrm>
            <a:off x="8028384" y="6453336"/>
            <a:ext cx="504056" cy="332656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8" name="Multiply 7">
            <a:hlinkClick r:id="" action="ppaction://hlinkshowjump?jump=endshow"/>
          </p:cNvPr>
          <p:cNvSpPr/>
          <p:nvPr/>
        </p:nvSpPr>
        <p:spPr>
          <a:xfrm>
            <a:off x="8820472" y="0"/>
            <a:ext cx="323528" cy="288032"/>
          </a:xfrm>
          <a:prstGeom prst="mathMultiply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854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bg-BG" b="1" dirty="0" smtClean="0">
                <a:solidFill>
                  <a:schemeClr val="bg1"/>
                </a:solidFill>
              </a:rPr>
              <a:t>ЕКОЛОГИЯ</a:t>
            </a:r>
            <a:endParaRPr lang="bg-BG" b="1" dirty="0">
              <a:solidFill>
                <a:schemeClr val="bg1"/>
              </a:solidFill>
            </a:endParaRPr>
          </a:p>
        </p:txBody>
      </p:sp>
      <p:pic>
        <p:nvPicPr>
          <p:cNvPr id="4" name="Ekologiq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47664" y="1484784"/>
            <a:ext cx="5760640" cy="4320860"/>
          </a:xfrm>
        </p:spPr>
      </p:pic>
      <p:sp>
        <p:nvSpPr>
          <p:cNvPr id="5" name="Action Button: Home 4">
            <a:hlinkClick r:id="rId5" action="ppaction://hlinksldjump" highlightClick="1"/>
          </p:cNvPr>
          <p:cNvSpPr/>
          <p:nvPr/>
        </p:nvSpPr>
        <p:spPr>
          <a:xfrm>
            <a:off x="8604448" y="6381328"/>
            <a:ext cx="539552" cy="476672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Multiply 5">
            <a:hlinkClick r:id="" action="ppaction://hlinkshowjump?jump=endshow"/>
          </p:cNvPr>
          <p:cNvSpPr/>
          <p:nvPr/>
        </p:nvSpPr>
        <p:spPr>
          <a:xfrm>
            <a:off x="8820472" y="0"/>
            <a:ext cx="323528" cy="288032"/>
          </a:xfrm>
          <a:prstGeom prst="mathMultiply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476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8105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9188"/>
            <a:ext cx="8229600" cy="1143000"/>
          </a:xfrm>
        </p:spPr>
        <p:txBody>
          <a:bodyPr/>
          <a:lstStyle/>
          <a:p>
            <a:r>
              <a:rPr lang="bg-BG" b="1" dirty="0" smtClean="0">
                <a:solidFill>
                  <a:schemeClr val="bg1"/>
                </a:solidFill>
              </a:rPr>
              <a:t>РЪЧНО СТОРЕНО </a:t>
            </a:r>
            <a:endParaRPr lang="bg-BG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716832"/>
            <a:ext cx="8507288" cy="3872408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Подобряване на общуването и взаимоотношенията.</a:t>
            </a:r>
          </a:p>
          <a:p>
            <a:r>
              <a:rPr lang="ru-RU" sz="2800" dirty="0" smtClean="0"/>
              <a:t>Изграждане на вкус към красивото. </a:t>
            </a:r>
          </a:p>
          <a:p>
            <a:r>
              <a:rPr lang="ru-RU" sz="2800" dirty="0" smtClean="0"/>
              <a:t>Повишаване на самооценката.</a:t>
            </a:r>
          </a:p>
          <a:p>
            <a:r>
              <a:rPr lang="ru-RU" sz="2800" dirty="0" smtClean="0"/>
              <a:t>Изграждане на толерантност и приемане.</a:t>
            </a:r>
          </a:p>
          <a:p>
            <a:r>
              <a:rPr lang="ru-RU" sz="2800" dirty="0" smtClean="0"/>
              <a:t>Поставяне на цели и създаване на план за постигането им.</a:t>
            </a:r>
          </a:p>
          <a:p>
            <a:endParaRPr lang="bg-BG" sz="2800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04448" y="6381328"/>
            <a:ext cx="539552" cy="476672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28384" y="6453336"/>
            <a:ext cx="504056" cy="332656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Multiply 5">
            <a:hlinkClick r:id="" action="ppaction://hlinkshowjump?jump=endshow"/>
          </p:cNvPr>
          <p:cNvSpPr/>
          <p:nvPr/>
        </p:nvSpPr>
        <p:spPr>
          <a:xfrm>
            <a:off x="8820472" y="0"/>
            <a:ext cx="323528" cy="288032"/>
          </a:xfrm>
          <a:prstGeom prst="mathMultiply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706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0"/>
            <a:ext cx="8229600" cy="1143000"/>
          </a:xfrm>
        </p:spPr>
        <p:txBody>
          <a:bodyPr/>
          <a:lstStyle/>
          <a:p>
            <a:r>
              <a:rPr lang="bg-BG" b="1" dirty="0" smtClean="0">
                <a:solidFill>
                  <a:schemeClr val="bg1"/>
                </a:solidFill>
              </a:rPr>
              <a:t>РЪЧНО СТОРЕНО </a:t>
            </a:r>
            <a:endParaRPr lang="bg-BG" b="1" dirty="0">
              <a:solidFill>
                <a:schemeClr val="bg1"/>
              </a:solidFill>
            </a:endParaRPr>
          </a:p>
        </p:txBody>
      </p:sp>
      <p:pic>
        <p:nvPicPr>
          <p:cNvPr id="4" name="ruchno storeno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75656" y="1268760"/>
            <a:ext cx="6336307" cy="4752587"/>
          </a:xfrm>
        </p:spPr>
      </p:pic>
      <p:sp>
        <p:nvSpPr>
          <p:cNvPr id="5" name="Action Button: Home 4">
            <a:hlinkClick r:id="rId5" action="ppaction://hlinksldjump" highlightClick="1"/>
          </p:cNvPr>
          <p:cNvSpPr/>
          <p:nvPr/>
        </p:nvSpPr>
        <p:spPr>
          <a:xfrm>
            <a:off x="8604448" y="6381328"/>
            <a:ext cx="539552" cy="476672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Multiply 5">
            <a:hlinkClick r:id="" action="ppaction://hlinkshowjump?jump=endshow"/>
          </p:cNvPr>
          <p:cNvSpPr/>
          <p:nvPr/>
        </p:nvSpPr>
        <p:spPr>
          <a:xfrm>
            <a:off x="8820472" y="0"/>
            <a:ext cx="323528" cy="288032"/>
          </a:xfrm>
          <a:prstGeom prst="mathMultiply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295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870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9188"/>
            <a:ext cx="8229600" cy="1143000"/>
          </a:xfrm>
        </p:spPr>
        <p:txBody>
          <a:bodyPr/>
          <a:lstStyle/>
          <a:p>
            <a:r>
              <a:rPr lang="bg-BG" b="1" dirty="0" smtClean="0">
                <a:solidFill>
                  <a:schemeClr val="bg1"/>
                </a:solidFill>
              </a:rPr>
              <a:t>ТВОРИ С УСМИВКА</a:t>
            </a:r>
            <a:endParaRPr lang="bg-BG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686800" cy="4525963"/>
          </a:xfrm>
        </p:spPr>
        <p:txBody>
          <a:bodyPr>
            <a:normAutofit/>
          </a:bodyPr>
          <a:lstStyle/>
          <a:p>
            <a:r>
              <a:rPr lang="ru-RU" dirty="0" smtClean="0"/>
              <a:t>Разширяване на знанията за природата</a:t>
            </a:r>
          </a:p>
          <a:p>
            <a:r>
              <a:rPr lang="ru-RU" dirty="0" smtClean="0"/>
              <a:t>Развиване на творческото начало</a:t>
            </a:r>
          </a:p>
          <a:p>
            <a:r>
              <a:rPr lang="ru-RU" dirty="0" smtClean="0"/>
              <a:t>Повишаване на самооценката;</a:t>
            </a:r>
          </a:p>
          <a:p>
            <a:r>
              <a:rPr lang="ru-RU" dirty="0" smtClean="0"/>
              <a:t>Изграждане на толерантност и приемане на различните;</a:t>
            </a:r>
          </a:p>
          <a:p>
            <a:r>
              <a:rPr lang="ru-RU" dirty="0" smtClean="0"/>
              <a:t>Умение за поставяне на цели, планиране, организация и презентиране.</a:t>
            </a:r>
          </a:p>
          <a:p>
            <a:endParaRPr lang="bg-BG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04448" y="6381328"/>
            <a:ext cx="539552" cy="476672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28384" y="6453336"/>
            <a:ext cx="504056" cy="332656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Multiply 5">
            <a:hlinkClick r:id="" action="ppaction://hlinkshowjump?jump=endshow"/>
          </p:cNvPr>
          <p:cNvSpPr/>
          <p:nvPr/>
        </p:nvSpPr>
        <p:spPr>
          <a:xfrm>
            <a:off x="8820472" y="0"/>
            <a:ext cx="323528" cy="288032"/>
          </a:xfrm>
          <a:prstGeom prst="mathMultiply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221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-25102"/>
            <a:ext cx="8229600" cy="1143000"/>
          </a:xfrm>
        </p:spPr>
        <p:txBody>
          <a:bodyPr/>
          <a:lstStyle/>
          <a:p>
            <a:r>
              <a:rPr lang="bg-BG" b="1" dirty="0">
                <a:solidFill>
                  <a:schemeClr val="bg1"/>
                </a:solidFill>
              </a:rPr>
              <a:t>ТВОРИ С УСМИВКА</a:t>
            </a:r>
          </a:p>
        </p:txBody>
      </p:sp>
      <p:pic>
        <p:nvPicPr>
          <p:cNvPr id="4" name="Tvori s usmivka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58888" y="1270000"/>
            <a:ext cx="6769100" cy="5076825"/>
          </a:xfrm>
        </p:spPr>
      </p:pic>
      <p:sp>
        <p:nvSpPr>
          <p:cNvPr id="5" name="Multiply 4">
            <a:hlinkClick r:id="" action="ppaction://hlinkshowjump?jump=endshow"/>
          </p:cNvPr>
          <p:cNvSpPr/>
          <p:nvPr/>
        </p:nvSpPr>
        <p:spPr>
          <a:xfrm>
            <a:off x="8820472" y="0"/>
            <a:ext cx="323528" cy="288032"/>
          </a:xfrm>
          <a:prstGeom prst="mathMultiply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Action Button: Home 5">
            <a:hlinkClick r:id="rId5" action="ppaction://hlinksldjump" highlightClick="1"/>
          </p:cNvPr>
          <p:cNvSpPr/>
          <p:nvPr/>
        </p:nvSpPr>
        <p:spPr>
          <a:xfrm>
            <a:off x="8604448" y="6381328"/>
            <a:ext cx="539552" cy="476672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06613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620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2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bg-BG" b="1" dirty="0" smtClean="0">
                <a:solidFill>
                  <a:schemeClr val="bg1"/>
                </a:solidFill>
              </a:rPr>
              <a:t>ФУТБОЛНА АКАДЕМИЯ</a:t>
            </a:r>
            <a:br>
              <a:rPr lang="bg-BG" b="1" dirty="0" smtClean="0">
                <a:solidFill>
                  <a:schemeClr val="bg1"/>
                </a:solidFill>
              </a:rPr>
            </a:br>
            <a:r>
              <a:rPr lang="bg-BG" b="1" dirty="0" smtClean="0">
                <a:solidFill>
                  <a:schemeClr val="bg1"/>
                </a:solidFill>
              </a:rPr>
              <a:t>ЗА ТАЛАНТИ </a:t>
            </a:r>
            <a:endParaRPr lang="bg-BG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00200"/>
            <a:ext cx="8712968" cy="4525963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Повишаване на двигателната активност на учениците</a:t>
            </a:r>
          </a:p>
          <a:p>
            <a:r>
              <a:rPr lang="ru-RU" dirty="0" smtClean="0"/>
              <a:t>Усвояване на умения и навици за здравословен начинна живот	</a:t>
            </a:r>
          </a:p>
          <a:p>
            <a:r>
              <a:rPr lang="ru-RU" dirty="0" smtClean="0"/>
              <a:t>Постигане на високо ниво на технико-тактически умения	</a:t>
            </a:r>
          </a:p>
          <a:p>
            <a:r>
              <a:rPr lang="ru-RU" dirty="0" smtClean="0"/>
              <a:t>Изграждане на дисциплина и самодисциплина и толерантно отношение </a:t>
            </a:r>
          </a:p>
          <a:p>
            <a:r>
              <a:rPr lang="ru-RU" dirty="0" smtClean="0"/>
              <a:t>Постигане на максимални спортни резултати в състезанията на общински, областен, зонален и национален етап</a:t>
            </a:r>
          </a:p>
          <a:p>
            <a:endParaRPr lang="bg-BG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04448" y="6381328"/>
            <a:ext cx="539552" cy="476672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28384" y="6453336"/>
            <a:ext cx="504056" cy="332656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Multiply 5">
            <a:hlinkClick r:id="" action="ppaction://hlinkshowjump?jump=endshow"/>
          </p:cNvPr>
          <p:cNvSpPr/>
          <p:nvPr/>
        </p:nvSpPr>
        <p:spPr>
          <a:xfrm>
            <a:off x="8820472" y="0"/>
            <a:ext cx="323528" cy="288032"/>
          </a:xfrm>
          <a:prstGeom prst="mathMultiply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22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Снимка на Основно училище Пенчо Славейков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23318"/>
            <a:ext cx="9144000" cy="513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Снимка на Основно училище Пенчо Славейков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" y="1340768"/>
            <a:ext cx="9142547" cy="5191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bg-BG" b="1" dirty="0" smtClean="0">
                <a:solidFill>
                  <a:schemeClr val="bg1"/>
                </a:solidFill>
              </a:rPr>
              <a:t>ФУТБОЛНА АКАДЕМИЯ </a:t>
            </a:r>
            <a:br>
              <a:rPr lang="bg-BG" b="1" dirty="0" smtClean="0">
                <a:solidFill>
                  <a:schemeClr val="bg1"/>
                </a:solidFill>
              </a:rPr>
            </a:br>
            <a:r>
              <a:rPr lang="bg-BG" b="1" dirty="0" smtClean="0">
                <a:solidFill>
                  <a:schemeClr val="bg1"/>
                </a:solidFill>
              </a:rPr>
              <a:t>ЗА ТАЛАНТИ </a:t>
            </a:r>
            <a:endParaRPr lang="bg-BG" b="1" dirty="0">
              <a:solidFill>
                <a:schemeClr val="bg1"/>
              </a:solidFill>
            </a:endParaRPr>
          </a:p>
        </p:txBody>
      </p:sp>
      <p:pic>
        <p:nvPicPr>
          <p:cNvPr id="2050" name="Picture 2" descr="Снимка на Основно училище Пенчо Славейков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23318"/>
            <a:ext cx="9144000" cy="513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ction Button: Home 7">
            <a:hlinkClick r:id="rId5" action="ppaction://hlinksldjump" highlightClick="1"/>
          </p:cNvPr>
          <p:cNvSpPr/>
          <p:nvPr/>
        </p:nvSpPr>
        <p:spPr>
          <a:xfrm>
            <a:off x="8604448" y="6381328"/>
            <a:ext cx="539552" cy="476672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7" name="Multiply 6">
            <a:hlinkClick r:id="" action="ppaction://hlinkshowjump?jump=endshow"/>
          </p:cNvPr>
          <p:cNvSpPr/>
          <p:nvPr/>
        </p:nvSpPr>
        <p:spPr>
          <a:xfrm>
            <a:off x="8820472" y="0"/>
            <a:ext cx="323528" cy="288032"/>
          </a:xfrm>
          <a:prstGeom prst="mathMultiply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347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8520" y="0"/>
            <a:ext cx="8964488" cy="1143000"/>
          </a:xfrm>
        </p:spPr>
        <p:txBody>
          <a:bodyPr>
            <a:noAutofit/>
          </a:bodyPr>
          <a:lstStyle/>
          <a:p>
            <a:r>
              <a:rPr lang="bg-BG" sz="3600" b="1" dirty="0" smtClean="0">
                <a:solidFill>
                  <a:schemeClr val="bg1"/>
                </a:solidFill>
              </a:rPr>
              <a:t>КЛУБ ПО ЖУРНАЛИСТИКА “СЛАВЕЙКОВЧЕТА“ </a:t>
            </a:r>
            <a:endParaRPr lang="bg-BG" sz="36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184576"/>
          </a:xfrm>
        </p:spPr>
        <p:txBody>
          <a:bodyPr>
            <a:noAutofit/>
          </a:bodyPr>
          <a:lstStyle/>
          <a:p>
            <a:r>
              <a:rPr lang="ru-RU" sz="2400" dirty="0" smtClean="0"/>
              <a:t>Осъзнаване на спецификата на журналистиката като средство за отразяване на обществения живот във всичките му аспекти. </a:t>
            </a:r>
          </a:p>
          <a:p>
            <a:r>
              <a:rPr lang="ru-RU" sz="2400" dirty="0" smtClean="0"/>
              <a:t>Развиване на основни практически умения за журналистическа дейност /да наблюдават света около себе си, да правят селекция на обществено значими теми и събития, за да ги  превърнат в медийни факти, да пишат материали, да вземат интервюта, да водят разговори /.</a:t>
            </a:r>
          </a:p>
          <a:p>
            <a:r>
              <a:rPr lang="ru-RU" sz="2400" dirty="0" smtClean="0"/>
              <a:t>Развиване на творческото начало и усъвършенстване комуникативните умения – устни и писмени.</a:t>
            </a:r>
          </a:p>
          <a:p>
            <a:r>
              <a:rPr lang="ru-RU" sz="2400" dirty="0" smtClean="0"/>
              <a:t>Списване на училищен е - вестник.</a:t>
            </a:r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04448" y="6381328"/>
            <a:ext cx="539552" cy="476672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28384" y="6453336"/>
            <a:ext cx="504056" cy="332656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Multiply 5">
            <a:hlinkClick r:id="" action="ppaction://hlinkshowjump?jump=endshow"/>
          </p:cNvPr>
          <p:cNvSpPr/>
          <p:nvPr/>
        </p:nvSpPr>
        <p:spPr>
          <a:xfrm>
            <a:off x="8820472" y="0"/>
            <a:ext cx="323528" cy="288032"/>
          </a:xfrm>
          <a:prstGeom prst="mathMultiply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268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8760"/>
          </a:xfrm>
        </p:spPr>
        <p:txBody>
          <a:bodyPr>
            <a:noAutofit/>
          </a:bodyPr>
          <a:lstStyle/>
          <a:p>
            <a:r>
              <a:rPr lang="bg-BG" sz="3600" b="1" dirty="0" smtClean="0">
                <a:solidFill>
                  <a:schemeClr val="bg1"/>
                </a:solidFill>
              </a:rPr>
              <a:t>КЛУБ ПО ЖУРНАЛИСТИКА “СЛАВЕЙКОВЧЕТА“ </a:t>
            </a:r>
            <a:endParaRPr lang="bg-BG" sz="3600" b="1" dirty="0">
              <a:solidFill>
                <a:schemeClr val="bg1"/>
              </a:solidFill>
            </a:endParaRPr>
          </a:p>
        </p:txBody>
      </p:sp>
      <p:pic>
        <p:nvPicPr>
          <p:cNvPr id="4" name="Jurnalisti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19672" y="1340768"/>
            <a:ext cx="6034087" cy="4525963"/>
          </a:xfrm>
        </p:spPr>
      </p:pic>
      <p:sp>
        <p:nvSpPr>
          <p:cNvPr id="5" name="Action Button: Home 4">
            <a:hlinkClick r:id="rId5" action="ppaction://hlinksldjump" highlightClick="1"/>
          </p:cNvPr>
          <p:cNvSpPr/>
          <p:nvPr/>
        </p:nvSpPr>
        <p:spPr>
          <a:xfrm>
            <a:off x="8604448" y="6381328"/>
            <a:ext cx="539552" cy="476672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Action Button: Forward or Next 5">
            <a:hlinkClick r:id="" action="ppaction://hlinkshowjump?jump=nextslide" highlightClick="1"/>
          </p:cNvPr>
          <p:cNvSpPr/>
          <p:nvPr/>
        </p:nvSpPr>
        <p:spPr>
          <a:xfrm>
            <a:off x="8028384" y="6453336"/>
            <a:ext cx="504056" cy="332656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7" name="Multiply 6">
            <a:hlinkClick r:id="" action="ppaction://hlinkshowjump?jump=endshow"/>
          </p:cNvPr>
          <p:cNvSpPr/>
          <p:nvPr/>
        </p:nvSpPr>
        <p:spPr>
          <a:xfrm>
            <a:off x="8820472" y="0"/>
            <a:ext cx="323528" cy="288032"/>
          </a:xfrm>
          <a:prstGeom prst="mathMultiply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322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30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9442" y="-20528"/>
            <a:ext cx="8507288" cy="1143000"/>
          </a:xfrm>
        </p:spPr>
        <p:txBody>
          <a:bodyPr>
            <a:normAutofit/>
          </a:bodyPr>
          <a:lstStyle/>
          <a:p>
            <a:r>
              <a:rPr lang="bg-BG" sz="3600" b="1" dirty="0">
                <a:solidFill>
                  <a:schemeClr val="bg1"/>
                </a:solidFill>
              </a:rPr>
              <a:t>МЕДНА ГРУПА „СЛАВЕЙКОВЦИ“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Целта им е да придобият знания  </a:t>
            </a:r>
            <a:r>
              <a:rPr lang="ru-RU" b="1" dirty="0"/>
              <a:t>и  изпълнителски   умения   чрез  активна  музикална  </a:t>
            </a:r>
            <a:r>
              <a:rPr lang="ru-RU" b="1" dirty="0" smtClean="0"/>
              <a:t>дейност.</a:t>
            </a:r>
            <a:endParaRPr lang="ru-RU" b="1" dirty="0"/>
          </a:p>
          <a:p>
            <a:r>
              <a:rPr lang="ru-RU" b="1" dirty="0" smtClean="0"/>
              <a:t>Създаване  </a:t>
            </a:r>
            <a:r>
              <a:rPr lang="ru-RU" b="1" dirty="0"/>
              <a:t>на  </a:t>
            </a:r>
            <a:r>
              <a:rPr lang="ru-RU" b="1" dirty="0" smtClean="0"/>
              <a:t>дисциплиниран, </a:t>
            </a:r>
            <a:r>
              <a:rPr lang="ru-RU" b="1" dirty="0"/>
              <a:t>сплотен  колектив  с  разнообразни  музикални  изяви </a:t>
            </a:r>
            <a:r>
              <a:rPr lang="ru-RU" b="1" dirty="0" smtClean="0"/>
              <a:t>.</a:t>
            </a:r>
            <a:endParaRPr lang="ru-RU" b="1" dirty="0"/>
          </a:p>
          <a:p>
            <a:endParaRPr lang="bg-BG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04448" y="6381328"/>
            <a:ext cx="539552" cy="476672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28384" y="6453336"/>
            <a:ext cx="504056" cy="332656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Multiply 5">
            <a:hlinkClick r:id="" action="ppaction://hlinkshowjump?jump=endshow"/>
          </p:cNvPr>
          <p:cNvSpPr/>
          <p:nvPr/>
        </p:nvSpPr>
        <p:spPr>
          <a:xfrm>
            <a:off x="8820472" y="0"/>
            <a:ext cx="323528" cy="288032"/>
          </a:xfrm>
          <a:prstGeom prst="mathMultiply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140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06" y="0"/>
            <a:ext cx="8507288" cy="1143000"/>
          </a:xfrm>
        </p:spPr>
        <p:txBody>
          <a:bodyPr>
            <a:normAutofit/>
          </a:bodyPr>
          <a:lstStyle/>
          <a:p>
            <a:r>
              <a:rPr lang="bg-BG" sz="3600" b="1" dirty="0">
                <a:solidFill>
                  <a:schemeClr val="bg1"/>
                </a:solidFill>
              </a:rPr>
              <a:t>МЕДНА ГРУПА „СЛАВЕЙКОВЦИ“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493932"/>
            <a:ext cx="8784976" cy="40859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4" b="11332"/>
          <a:stretch/>
        </p:blipFill>
        <p:spPr>
          <a:xfrm>
            <a:off x="86946" y="1205900"/>
            <a:ext cx="8784976" cy="5045730"/>
          </a:xfrm>
          <a:prstGeom prst="rect">
            <a:avLst/>
          </a:prstGeom>
        </p:spPr>
      </p:pic>
      <p:pic>
        <p:nvPicPr>
          <p:cNvPr id="2050" name="Picture 2" descr="Снимка на Kosta Arnaudow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46" y="1222034"/>
            <a:ext cx="8912818" cy="5013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36" b="2822"/>
          <a:stretch/>
        </p:blipFill>
        <p:spPr>
          <a:xfrm>
            <a:off x="86946" y="1196753"/>
            <a:ext cx="8949550" cy="5054878"/>
          </a:xfrm>
          <a:prstGeom prst="rect">
            <a:avLst/>
          </a:prstGeom>
        </p:spPr>
      </p:pic>
      <p:sp>
        <p:nvSpPr>
          <p:cNvPr id="7" name="Action Button: Home 6">
            <a:hlinkClick r:id="rId6" action="ppaction://hlinksldjump" highlightClick="1"/>
          </p:cNvPr>
          <p:cNvSpPr/>
          <p:nvPr/>
        </p:nvSpPr>
        <p:spPr>
          <a:xfrm>
            <a:off x="8604448" y="6381328"/>
            <a:ext cx="539552" cy="476672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8" name="Multiply 7">
            <a:hlinkClick r:id="" action="ppaction://hlinkshowjump?jump=endshow"/>
          </p:cNvPr>
          <p:cNvSpPr/>
          <p:nvPr/>
        </p:nvSpPr>
        <p:spPr>
          <a:xfrm>
            <a:off x="8820472" y="0"/>
            <a:ext cx="323528" cy="288032"/>
          </a:xfrm>
          <a:prstGeom prst="mathMultiply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208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1196752"/>
          </a:xfrm>
        </p:spPr>
        <p:txBody>
          <a:bodyPr/>
          <a:lstStyle/>
          <a:p>
            <a:r>
              <a:rPr lang="bg-BG" b="1" dirty="0" smtClean="0">
                <a:solidFill>
                  <a:schemeClr val="bg1"/>
                </a:solidFill>
              </a:rPr>
              <a:t>АТЕЛИЕ-КОМПЮТЪРНА РИСУНКА </a:t>
            </a:r>
            <a:endParaRPr lang="bg-BG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252" y="1340768"/>
            <a:ext cx="9144000" cy="59766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/>
              <a:t>В ателието по Компютърна графика се получават основни познания за ефектите на компютъризацията върху съществуващите културни реалии, каквито са фотографията и киното. Посредством компютърни програми се опознават основните формати на съвременните медии. Ученикът се учи:</a:t>
            </a:r>
          </a:p>
          <a:p>
            <a:r>
              <a:rPr lang="ru-RU" sz="2000" dirty="0" smtClean="0"/>
              <a:t>Да прилага дигиталните технологии за създаване на изображения. </a:t>
            </a:r>
          </a:p>
          <a:p>
            <a:r>
              <a:rPr lang="ru-RU" sz="2000" dirty="0" smtClean="0"/>
              <a:t>Да придобива система от знания и умения за създаване, обработка и манипулация на компютърни изображения. </a:t>
            </a:r>
          </a:p>
          <a:p>
            <a:r>
              <a:rPr lang="ru-RU" sz="2000" dirty="0" smtClean="0"/>
              <a:t>Да използва компютърни програми за монтаж на заснети материали и осъществяването им като мултимедиен продукт. </a:t>
            </a:r>
          </a:p>
          <a:p>
            <a:r>
              <a:rPr lang="ru-RU" sz="2000" dirty="0" smtClean="0"/>
              <a:t>Да усвоят тънкостите за подготовка на изображения за печат и интернет. </a:t>
            </a:r>
          </a:p>
          <a:p>
            <a:r>
              <a:rPr lang="ru-RU" sz="2000" dirty="0" smtClean="0"/>
              <a:t>Да усъвършенстват техниките за редактиране, въвеждане на движения и надписи, цифрови видео и звукови ефекти. </a:t>
            </a:r>
          </a:p>
          <a:p>
            <a:r>
              <a:rPr lang="ru-RU" sz="2000" dirty="0" smtClean="0"/>
              <a:t>Да монтират визуален материал, заснет с цифрова камера. </a:t>
            </a:r>
          </a:p>
          <a:p>
            <a:endParaRPr lang="bg-BG" sz="2000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04448" y="6381328"/>
            <a:ext cx="539552" cy="476672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28384" y="6453336"/>
            <a:ext cx="504056" cy="332656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Multiply 5">
            <a:hlinkClick r:id="" action="ppaction://hlinkshowjump?jump=endshow"/>
          </p:cNvPr>
          <p:cNvSpPr/>
          <p:nvPr/>
        </p:nvSpPr>
        <p:spPr>
          <a:xfrm>
            <a:off x="8820472" y="0"/>
            <a:ext cx="323528" cy="288032"/>
          </a:xfrm>
          <a:prstGeom prst="mathMultiply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918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1268760"/>
          </a:xfrm>
        </p:spPr>
        <p:txBody>
          <a:bodyPr/>
          <a:lstStyle/>
          <a:p>
            <a:r>
              <a:rPr lang="bg-BG" b="1" dirty="0" smtClean="0">
                <a:solidFill>
                  <a:schemeClr val="bg1"/>
                </a:solidFill>
              </a:rPr>
              <a:t>АТЕЛИЕ-КОМПЮТЪРНА РИСУНКА </a:t>
            </a:r>
            <a:endParaRPr lang="bg-BG" b="1" dirty="0">
              <a:solidFill>
                <a:schemeClr val="bg1"/>
              </a:solidFill>
            </a:endParaRPr>
          </a:p>
        </p:txBody>
      </p:sp>
      <p:pic>
        <p:nvPicPr>
          <p:cNvPr id="4" name="Ателие компютърна рисунка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47664" y="1340768"/>
            <a:ext cx="6525542" cy="4894156"/>
          </a:xfrm>
        </p:spPr>
      </p:pic>
      <p:sp>
        <p:nvSpPr>
          <p:cNvPr id="5" name="Action Button: Home 4">
            <a:hlinkClick r:id="rId5" action="ppaction://hlinksldjump" highlightClick="1"/>
          </p:cNvPr>
          <p:cNvSpPr/>
          <p:nvPr/>
        </p:nvSpPr>
        <p:spPr>
          <a:xfrm>
            <a:off x="8604448" y="6381328"/>
            <a:ext cx="539552" cy="476672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Multiply 5">
            <a:hlinkClick r:id="" action="ppaction://hlinkshowjump?jump=endshow"/>
          </p:cNvPr>
          <p:cNvSpPr/>
          <p:nvPr/>
        </p:nvSpPr>
        <p:spPr>
          <a:xfrm>
            <a:off x="8820472" y="0"/>
            <a:ext cx="323528" cy="288032"/>
          </a:xfrm>
          <a:prstGeom prst="mathMultiply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100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0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6512" y="32048"/>
            <a:ext cx="8568952" cy="1143000"/>
          </a:xfrm>
        </p:spPr>
        <p:txBody>
          <a:bodyPr/>
          <a:lstStyle/>
          <a:p>
            <a:r>
              <a:rPr lang="bg-BG" b="1" dirty="0" smtClean="0">
                <a:solidFill>
                  <a:schemeClr val="bg1"/>
                </a:solidFill>
              </a:rPr>
              <a:t>ДРАМА КЛУБ “ПЪРВОЛАЧЕ“ </a:t>
            </a:r>
            <a:endParaRPr lang="bg-BG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196752"/>
            <a:ext cx="9036496" cy="5472608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Въвеждане на първокласниците в света на театралното изкуство</a:t>
            </a:r>
          </a:p>
          <a:p>
            <a:r>
              <a:rPr lang="ru-RU" dirty="0" smtClean="0"/>
              <a:t>Драматизация на литературни произведения от различни жанрове</a:t>
            </a:r>
          </a:p>
          <a:p>
            <a:r>
              <a:rPr lang="ru-RU" dirty="0" smtClean="0"/>
              <a:t>Придобиване на умения за драматизиране на литературни образи и емоционалното им пресъздаване.</a:t>
            </a:r>
          </a:p>
          <a:p>
            <a:r>
              <a:rPr lang="ru-RU" dirty="0" smtClean="0"/>
              <a:t>Изграждане на елементарни артистични умения.</a:t>
            </a:r>
          </a:p>
          <a:p>
            <a:r>
              <a:rPr lang="ru-RU" dirty="0" smtClean="0"/>
              <a:t>Работа с художествена литература съобразена с възрастовите особености на учениците.</a:t>
            </a:r>
          </a:p>
          <a:p>
            <a:endParaRPr lang="bg-BG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04448" y="6381328"/>
            <a:ext cx="539552" cy="476672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28384" y="6453336"/>
            <a:ext cx="504056" cy="332656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Multiply 5">
            <a:hlinkClick r:id="" action="ppaction://hlinkshowjump?jump=endshow"/>
          </p:cNvPr>
          <p:cNvSpPr/>
          <p:nvPr/>
        </p:nvSpPr>
        <p:spPr>
          <a:xfrm>
            <a:off x="8820472" y="0"/>
            <a:ext cx="323528" cy="288032"/>
          </a:xfrm>
          <a:prstGeom prst="mathMultiply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392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292" y="0"/>
            <a:ext cx="8606740" cy="1143000"/>
          </a:xfrm>
        </p:spPr>
        <p:txBody>
          <a:bodyPr/>
          <a:lstStyle/>
          <a:p>
            <a:r>
              <a:rPr lang="bg-BG" b="1" dirty="0" smtClean="0">
                <a:solidFill>
                  <a:schemeClr val="bg1"/>
                </a:solidFill>
              </a:rPr>
              <a:t>ДРАМА КЛУБ“ПЪРВОЛАЧЕ“ </a:t>
            </a:r>
            <a:endParaRPr lang="bg-BG" b="1" dirty="0">
              <a:solidFill>
                <a:schemeClr val="bg1"/>
              </a:solidFill>
            </a:endParaRPr>
          </a:p>
        </p:txBody>
      </p:sp>
      <p:pic>
        <p:nvPicPr>
          <p:cNvPr id="4" name="Picture 3" descr="Снимка на Димитровград Бгвести.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40768"/>
            <a:ext cx="7632848" cy="4968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ttp://ppslaveikov.com/gallery_img/source/1_8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40768"/>
            <a:ext cx="7632848" cy="4968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http://ppslaveikov.com/gallery_img/source/1_4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876" y="1340768"/>
            <a:ext cx="7605414" cy="496855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Action Button: Home 6">
            <a:hlinkClick r:id="rId5" action="ppaction://hlinksldjump" highlightClick="1"/>
          </p:cNvPr>
          <p:cNvSpPr/>
          <p:nvPr/>
        </p:nvSpPr>
        <p:spPr>
          <a:xfrm>
            <a:off x="8604448" y="6381328"/>
            <a:ext cx="539552" cy="476672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8" name="Multiply 7">
            <a:hlinkClick r:id="" action="ppaction://hlinkshowjump?jump=endshow"/>
          </p:cNvPr>
          <p:cNvSpPr/>
          <p:nvPr/>
        </p:nvSpPr>
        <p:spPr>
          <a:xfrm>
            <a:off x="8820472" y="0"/>
            <a:ext cx="323528" cy="288032"/>
          </a:xfrm>
          <a:prstGeom prst="mathMultiply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193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0842" y="0"/>
            <a:ext cx="8229600" cy="1143000"/>
          </a:xfrm>
        </p:spPr>
        <p:txBody>
          <a:bodyPr/>
          <a:lstStyle/>
          <a:p>
            <a:r>
              <a:rPr lang="bg-BG" b="1" dirty="0" smtClean="0">
                <a:solidFill>
                  <a:schemeClr val="bg1"/>
                </a:solidFill>
              </a:rPr>
              <a:t>В „СВЕТА НА МУЗИКАТА“ </a:t>
            </a:r>
            <a:endParaRPr lang="bg-BG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8568952" cy="5069160"/>
          </a:xfrm>
        </p:spPr>
        <p:txBody>
          <a:bodyPr>
            <a:noAutofit/>
          </a:bodyPr>
          <a:lstStyle/>
          <a:p>
            <a:r>
              <a:rPr lang="ru-RU" sz="2800" dirty="0" smtClean="0"/>
              <a:t>Изучаване на училищни песни и въвеждане на децата в света на музиката. </a:t>
            </a:r>
          </a:p>
          <a:p>
            <a:r>
              <a:rPr lang="ru-RU" sz="2800" dirty="0" smtClean="0"/>
              <a:t>Подготовка за различни училищни и извънучилищни прояви. </a:t>
            </a:r>
          </a:p>
          <a:p>
            <a:r>
              <a:rPr lang="ru-RU" sz="2800" dirty="0" smtClean="0"/>
              <a:t>Опознаване на света на музиката – посещение на работния процес в операта или театъра.</a:t>
            </a:r>
          </a:p>
          <a:p>
            <a:r>
              <a:rPr lang="ru-RU" sz="2800" dirty="0" smtClean="0"/>
              <a:t>Въвеждане на учениците в света на вокалната и инструменталната музика;</a:t>
            </a:r>
          </a:p>
          <a:p>
            <a:r>
              <a:rPr lang="ru-RU" sz="2800" dirty="0" smtClean="0"/>
              <a:t>Обучение и придобиване на умения в хорово пеене</a:t>
            </a:r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04448" y="6381328"/>
            <a:ext cx="539552" cy="476672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28384" y="6453336"/>
            <a:ext cx="504056" cy="332656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Multiply 5">
            <a:hlinkClick r:id="" action="ppaction://hlinkshowjump?jump=endshow"/>
          </p:cNvPr>
          <p:cNvSpPr/>
          <p:nvPr/>
        </p:nvSpPr>
        <p:spPr>
          <a:xfrm>
            <a:off x="8820472" y="0"/>
            <a:ext cx="323528" cy="288032"/>
          </a:xfrm>
          <a:prstGeom prst="mathMultiply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032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74"/>
          <a:stretch/>
        </p:blipFill>
        <p:spPr>
          <a:xfrm>
            <a:off x="0" y="1484783"/>
            <a:ext cx="9144000" cy="49055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19" y="1628800"/>
            <a:ext cx="8316416" cy="46536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9686" y="116632"/>
            <a:ext cx="8229600" cy="1143000"/>
          </a:xfrm>
        </p:spPr>
        <p:txBody>
          <a:bodyPr/>
          <a:lstStyle/>
          <a:p>
            <a:r>
              <a:rPr lang="bg-BG" b="1" dirty="0" smtClean="0">
                <a:solidFill>
                  <a:schemeClr val="bg1"/>
                </a:solidFill>
              </a:rPr>
              <a:t>В „СВЕТА НА МУЗИКАТА“ </a:t>
            </a:r>
            <a:endParaRPr lang="bg-BG" b="1" dirty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78214"/>
            <a:ext cx="5976664" cy="491207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53" y="1484784"/>
            <a:ext cx="5400422" cy="473099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0935"/>
            <a:ext cx="9036496" cy="486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Снимка на Vanya Delcheva.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478213"/>
            <a:ext cx="9180512" cy="491207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Action Button: Home 11">
            <a:hlinkClick r:id="rId8" action="ppaction://hlinksldjump" highlightClick="1"/>
          </p:cNvPr>
          <p:cNvSpPr/>
          <p:nvPr/>
        </p:nvSpPr>
        <p:spPr>
          <a:xfrm>
            <a:off x="8604448" y="6381328"/>
            <a:ext cx="539552" cy="476672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3" name="Multiply 12">
            <a:hlinkClick r:id="" action="ppaction://hlinkshowjump?jump=endshow"/>
          </p:cNvPr>
          <p:cNvSpPr/>
          <p:nvPr/>
        </p:nvSpPr>
        <p:spPr>
          <a:xfrm>
            <a:off x="8820472" y="0"/>
            <a:ext cx="323528" cy="288032"/>
          </a:xfrm>
          <a:prstGeom prst="mathMultiply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675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262" y="116632"/>
            <a:ext cx="8229600" cy="1143000"/>
          </a:xfrm>
        </p:spPr>
        <p:txBody>
          <a:bodyPr/>
          <a:lstStyle/>
          <a:p>
            <a:r>
              <a:rPr lang="bg-BG" b="1" dirty="0" smtClean="0">
                <a:solidFill>
                  <a:schemeClr val="bg1"/>
                </a:solidFill>
              </a:rPr>
              <a:t>БЕЗОПАСЕН ИНТЕРНЕТ </a:t>
            </a:r>
            <a:endParaRPr lang="bg-BG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268760"/>
            <a:ext cx="9036496" cy="4896544"/>
          </a:xfrm>
        </p:spPr>
        <p:txBody>
          <a:bodyPr>
            <a:noAutofit/>
          </a:bodyPr>
          <a:lstStyle/>
          <a:p>
            <a:pPr lvl="0"/>
            <a:r>
              <a:rPr lang="bg-BG" sz="2400" dirty="0" smtClean="0"/>
              <a:t>Повишаване </a:t>
            </a:r>
            <a:r>
              <a:rPr lang="bg-BG" sz="2400" dirty="0"/>
              <a:t>информираността за опасностите при ползване на информационни и комуникационни технологии, посочване на възможни мерки за предотвратяването им развиване на дигиталната грамотност като цяло в обществото</a:t>
            </a:r>
            <a:r>
              <a:rPr lang="bg-BG" sz="2400" b="1" dirty="0"/>
              <a:t>		</a:t>
            </a:r>
            <a:endParaRPr lang="bg-BG" sz="2400" dirty="0"/>
          </a:p>
          <a:p>
            <a:pPr lvl="0"/>
            <a:r>
              <a:rPr lang="bg-BG" sz="2400" dirty="0" smtClean="0"/>
              <a:t>Изграждане </a:t>
            </a:r>
            <a:r>
              <a:rPr lang="bg-BG" sz="2400" dirty="0"/>
              <a:t>на толерантност и приемане.</a:t>
            </a:r>
            <a:endParaRPr lang="bg-BG" sz="2400" dirty="0" smtClean="0">
              <a:effectLst/>
            </a:endParaRPr>
          </a:p>
          <a:p>
            <a:pPr lvl="0"/>
            <a:r>
              <a:rPr lang="bg-BG" sz="2400" dirty="0"/>
              <a:t>Предотвратяване използването на езика на омразата.</a:t>
            </a:r>
            <a:endParaRPr lang="bg-BG" sz="2400" dirty="0" smtClean="0">
              <a:effectLst/>
            </a:endParaRPr>
          </a:p>
          <a:p>
            <a:pPr lvl="0"/>
            <a:r>
              <a:rPr lang="bg-BG" sz="2400" dirty="0"/>
              <a:t>Информираност за рисковете при ползване на интернет, социални мрежи и мобилни устройства.</a:t>
            </a:r>
            <a:endParaRPr lang="bg-BG" sz="2400" dirty="0" smtClean="0">
              <a:effectLst/>
            </a:endParaRPr>
          </a:p>
          <a:p>
            <a:pPr lvl="0"/>
            <a:r>
              <a:rPr lang="bg-BG" sz="2400" dirty="0"/>
              <a:t>Информираност за начините за превенция и търсене на помощ при възникнал риск.</a:t>
            </a:r>
            <a:endParaRPr lang="bg-BG" sz="2400" dirty="0" smtClean="0">
              <a:effectLst/>
            </a:endParaRPr>
          </a:p>
          <a:p>
            <a:pPr lvl="0"/>
            <a:r>
              <a:rPr lang="bg-BG" sz="2400" dirty="0"/>
              <a:t>Поставяне на цели и създаване на план за постигането им.</a:t>
            </a:r>
            <a:endParaRPr lang="bg-BG" sz="2400" dirty="0" smtClean="0">
              <a:effectLst/>
            </a:endParaRPr>
          </a:p>
          <a:p>
            <a:endParaRPr lang="bg-BG" sz="2400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04448" y="6381328"/>
            <a:ext cx="539552" cy="476672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28384" y="6453336"/>
            <a:ext cx="504056" cy="332656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Multiply 5">
            <a:hlinkClick r:id="" action="ppaction://hlinkshowjump?jump=endshow"/>
          </p:cNvPr>
          <p:cNvSpPr/>
          <p:nvPr/>
        </p:nvSpPr>
        <p:spPr>
          <a:xfrm>
            <a:off x="8820472" y="0"/>
            <a:ext cx="323528" cy="288032"/>
          </a:xfrm>
          <a:prstGeom prst="mathMultiply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533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6632"/>
            <a:ext cx="8229600" cy="1143000"/>
          </a:xfrm>
        </p:spPr>
        <p:txBody>
          <a:bodyPr/>
          <a:lstStyle/>
          <a:p>
            <a:r>
              <a:rPr lang="bg-BG" b="1" dirty="0" smtClean="0">
                <a:solidFill>
                  <a:schemeClr val="bg1"/>
                </a:solidFill>
              </a:rPr>
              <a:t>БЕЗОПАСЕН ИНТЕРНЕТ </a:t>
            </a:r>
            <a:endParaRPr lang="bg-BG" b="1" dirty="0">
              <a:solidFill>
                <a:schemeClr val="bg1"/>
              </a:solidFill>
            </a:endParaRPr>
          </a:p>
        </p:txBody>
      </p:sp>
      <p:pic>
        <p:nvPicPr>
          <p:cNvPr id="4" name="Безопасен интернет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47664" y="1412776"/>
            <a:ext cx="6034087" cy="4525963"/>
          </a:xfrm>
        </p:spPr>
      </p:pic>
      <p:sp>
        <p:nvSpPr>
          <p:cNvPr id="5" name="Action Button: Home 4">
            <a:hlinkClick r:id="rId5" action="ppaction://hlinksldjump" highlightClick="1"/>
          </p:cNvPr>
          <p:cNvSpPr/>
          <p:nvPr/>
        </p:nvSpPr>
        <p:spPr>
          <a:xfrm>
            <a:off x="8604448" y="6381328"/>
            <a:ext cx="539552" cy="476672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Multiply 5">
            <a:hlinkClick r:id="" action="ppaction://hlinkshowjump?jump=endshow"/>
          </p:cNvPr>
          <p:cNvSpPr/>
          <p:nvPr/>
        </p:nvSpPr>
        <p:spPr>
          <a:xfrm>
            <a:off x="8820472" y="0"/>
            <a:ext cx="323528" cy="288032"/>
          </a:xfrm>
          <a:prstGeom prst="mathMultiply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0114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8625136" cy="1268760"/>
          </a:xfrm>
        </p:spPr>
        <p:txBody>
          <a:bodyPr/>
          <a:lstStyle/>
          <a:p>
            <a:r>
              <a:rPr lang="bg-BG" b="1" dirty="0" smtClean="0">
                <a:solidFill>
                  <a:schemeClr val="bg1"/>
                </a:solidFill>
              </a:rPr>
              <a:t>ШАХМАТЪТ-ИГРА </a:t>
            </a:r>
            <a:br>
              <a:rPr lang="bg-BG" b="1" dirty="0" smtClean="0">
                <a:solidFill>
                  <a:schemeClr val="bg1"/>
                </a:solidFill>
              </a:rPr>
            </a:br>
            <a:r>
              <a:rPr lang="bg-BG" b="1" dirty="0" smtClean="0">
                <a:solidFill>
                  <a:schemeClr val="bg1"/>
                </a:solidFill>
              </a:rPr>
              <a:t>ЗА ЛИДЕРИ </a:t>
            </a:r>
            <a:endParaRPr lang="bg-BG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328592"/>
          </a:xfrm>
        </p:spPr>
        <p:txBody>
          <a:bodyPr>
            <a:noAutofit/>
          </a:bodyPr>
          <a:lstStyle/>
          <a:p>
            <a:r>
              <a:rPr lang="ru-RU" sz="2300" dirty="0" smtClean="0"/>
              <a:t>Включва четири модула - История и начални знания за шахматната игра, Тактика, Ендшпили и Елементи на стратегията.</a:t>
            </a:r>
          </a:p>
          <a:p>
            <a:r>
              <a:rPr lang="ru-RU" sz="2300" dirty="0" smtClean="0"/>
              <a:t>Да открие и насърчи развитието на млади таланти в областта на шахмата, да развива логическото им мислене и оценъчна система, да обогатява общата им култура, да изгражда и възпитава такива качества в характера на младите, които да са им полезни в житейската практика. </a:t>
            </a:r>
          </a:p>
          <a:p>
            <a:r>
              <a:rPr lang="ru-RU" sz="2300" dirty="0" smtClean="0"/>
              <a:t>Да въведе участниците в света на древната игра, да ги запознае с възникването и нейната историята, да им помогне да придобият начални знания за играта</a:t>
            </a:r>
          </a:p>
          <a:p>
            <a:r>
              <a:rPr lang="ru-RU" sz="2300" dirty="0" smtClean="0"/>
              <a:t>Да насърчава младите шахматисти да участват в турнири, градски, национални и международни състезания, както и им осигурява възможности за изяви</a:t>
            </a:r>
          </a:p>
          <a:p>
            <a:endParaRPr lang="bg-BG" sz="2300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04448" y="6381328"/>
            <a:ext cx="539552" cy="476672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28384" y="6453336"/>
            <a:ext cx="504056" cy="332656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Multiply 5">
            <a:hlinkClick r:id="" action="ppaction://hlinkshowjump?jump=endshow"/>
          </p:cNvPr>
          <p:cNvSpPr/>
          <p:nvPr/>
        </p:nvSpPr>
        <p:spPr>
          <a:xfrm>
            <a:off x="8820472" y="0"/>
            <a:ext cx="323528" cy="288032"/>
          </a:xfrm>
          <a:prstGeom prst="mathMultiply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650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5476"/>
            <a:ext cx="8697144" cy="1233284"/>
          </a:xfrm>
        </p:spPr>
        <p:txBody>
          <a:bodyPr/>
          <a:lstStyle/>
          <a:p>
            <a:r>
              <a:rPr lang="bg-BG" b="1" dirty="0" smtClean="0">
                <a:solidFill>
                  <a:schemeClr val="bg1"/>
                </a:solidFill>
              </a:rPr>
              <a:t>ШАХМАТЪТ-ИГРА </a:t>
            </a:r>
            <a:br>
              <a:rPr lang="bg-BG" b="1" dirty="0" smtClean="0">
                <a:solidFill>
                  <a:schemeClr val="bg1"/>
                </a:solidFill>
              </a:rPr>
            </a:br>
            <a:r>
              <a:rPr lang="bg-BG" b="1" dirty="0" smtClean="0">
                <a:solidFill>
                  <a:schemeClr val="bg1"/>
                </a:solidFill>
              </a:rPr>
              <a:t>ЗА ЛИДЕРИ </a:t>
            </a:r>
            <a:endParaRPr lang="bg-BG" b="1" dirty="0">
              <a:solidFill>
                <a:schemeClr val="bg1"/>
              </a:solidFill>
            </a:endParaRPr>
          </a:p>
        </p:txBody>
      </p:sp>
      <p:pic>
        <p:nvPicPr>
          <p:cNvPr id="4" name="ShahMat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31913" y="1412875"/>
            <a:ext cx="6400800" cy="4800600"/>
          </a:xfrm>
        </p:spPr>
      </p:pic>
      <p:sp>
        <p:nvSpPr>
          <p:cNvPr id="5" name="Action Button: Home 4">
            <a:hlinkClick r:id="rId5" action="ppaction://hlinksldjump" highlightClick="1"/>
          </p:cNvPr>
          <p:cNvSpPr/>
          <p:nvPr/>
        </p:nvSpPr>
        <p:spPr>
          <a:xfrm>
            <a:off x="8604448" y="6381328"/>
            <a:ext cx="539552" cy="476672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Multiply 5">
            <a:hlinkClick r:id="" action="ppaction://hlinkshowjump?jump=endshow"/>
          </p:cNvPr>
          <p:cNvSpPr/>
          <p:nvPr/>
        </p:nvSpPr>
        <p:spPr>
          <a:xfrm>
            <a:off x="8820472" y="0"/>
            <a:ext cx="323528" cy="288032"/>
          </a:xfrm>
          <a:prstGeom prst="mathMultiply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691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00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97144" cy="1143000"/>
          </a:xfrm>
        </p:spPr>
        <p:txBody>
          <a:bodyPr>
            <a:normAutofit fontScale="90000"/>
          </a:bodyPr>
          <a:lstStyle/>
          <a:p>
            <a:r>
              <a:rPr lang="bg-BG" b="1" dirty="0" smtClean="0">
                <a:solidFill>
                  <a:schemeClr val="bg1"/>
                </a:solidFill>
              </a:rPr>
              <a:t>РИСУВАНЕТО – ЛЕСНО </a:t>
            </a:r>
            <a:br>
              <a:rPr lang="bg-BG" b="1" dirty="0" smtClean="0">
                <a:solidFill>
                  <a:schemeClr val="bg1"/>
                </a:solidFill>
              </a:rPr>
            </a:br>
            <a:r>
              <a:rPr lang="bg-BG" b="1" dirty="0" smtClean="0">
                <a:solidFill>
                  <a:schemeClr val="bg1"/>
                </a:solidFill>
              </a:rPr>
              <a:t>И ИНТЕРЕСНО </a:t>
            </a:r>
            <a:endParaRPr lang="bg-BG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4525963"/>
          </a:xfrm>
        </p:spPr>
        <p:txBody>
          <a:bodyPr>
            <a:noAutofit/>
          </a:bodyPr>
          <a:lstStyle/>
          <a:p>
            <a:r>
              <a:rPr lang="ru-RU" sz="2400" dirty="0" smtClean="0"/>
              <a:t>Да се изграждат първоначални представи за основните информационни дейности и тяхното предназначение</a:t>
            </a:r>
          </a:p>
          <a:p>
            <a:r>
              <a:rPr lang="ru-RU" sz="2400" dirty="0" smtClean="0"/>
              <a:t>Да се овладяват умения за работа с компютърна система</a:t>
            </a:r>
          </a:p>
          <a:p>
            <a:r>
              <a:rPr lang="ru-RU" sz="2400" dirty="0" smtClean="0"/>
              <a:t>Да се стимулира позитивно отношение и желание за работа с компютър</a:t>
            </a:r>
          </a:p>
          <a:p>
            <a:r>
              <a:rPr lang="ru-RU" sz="2400" dirty="0" smtClean="0"/>
              <a:t>Да се използват основни възможности на компютъра за изпълнение на достъпни учебни задачи </a:t>
            </a:r>
          </a:p>
          <a:p>
            <a:r>
              <a:rPr lang="ru-RU" sz="2400" dirty="0" smtClean="0"/>
              <a:t>Да се познават и спазват основните здравни и етични правила при работа в компютърния кабинет</a:t>
            </a:r>
          </a:p>
          <a:p>
            <a:r>
              <a:rPr lang="ru-RU" sz="2400" dirty="0" smtClean="0"/>
              <a:t>Да овладява практически умения за използване на приложни програми</a:t>
            </a:r>
          </a:p>
          <a:p>
            <a:endParaRPr lang="bg-BG" sz="2400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04448" y="6381328"/>
            <a:ext cx="539552" cy="476672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28384" y="6453336"/>
            <a:ext cx="504056" cy="332656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Multiply 5">
            <a:hlinkClick r:id="" action="ppaction://hlinkshowjump?jump=endshow"/>
          </p:cNvPr>
          <p:cNvSpPr/>
          <p:nvPr/>
        </p:nvSpPr>
        <p:spPr>
          <a:xfrm>
            <a:off x="8820472" y="0"/>
            <a:ext cx="323528" cy="288032"/>
          </a:xfrm>
          <a:prstGeom prst="mathMultiply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730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97144" cy="1143000"/>
          </a:xfrm>
        </p:spPr>
        <p:txBody>
          <a:bodyPr>
            <a:normAutofit fontScale="90000"/>
          </a:bodyPr>
          <a:lstStyle/>
          <a:p>
            <a:r>
              <a:rPr lang="bg-BG" b="1" dirty="0" smtClean="0">
                <a:solidFill>
                  <a:schemeClr val="bg1"/>
                </a:solidFill>
              </a:rPr>
              <a:t>РИСУВАНЕТО – ЛЕСНО </a:t>
            </a:r>
            <a:br>
              <a:rPr lang="bg-BG" b="1" dirty="0" smtClean="0">
                <a:solidFill>
                  <a:schemeClr val="bg1"/>
                </a:solidFill>
              </a:rPr>
            </a:br>
            <a:r>
              <a:rPr lang="bg-BG" b="1" dirty="0" smtClean="0">
                <a:solidFill>
                  <a:schemeClr val="bg1"/>
                </a:solidFill>
              </a:rPr>
              <a:t>И ИНТЕРЕСНО </a:t>
            </a:r>
            <a:endParaRPr lang="bg-BG" b="1" dirty="0">
              <a:solidFill>
                <a:schemeClr val="bg1"/>
              </a:solidFill>
            </a:endParaRPr>
          </a:p>
        </p:txBody>
      </p:sp>
      <p:pic>
        <p:nvPicPr>
          <p:cNvPr id="5" name="Risuvaneto_lesno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75656" y="1268760"/>
            <a:ext cx="6034087" cy="4525963"/>
          </a:xfrm>
        </p:spPr>
      </p:pic>
      <p:sp>
        <p:nvSpPr>
          <p:cNvPr id="6" name="Action Button: Home 5">
            <a:hlinkClick r:id="rId5" action="ppaction://hlinksldjump" highlightClick="1"/>
          </p:cNvPr>
          <p:cNvSpPr/>
          <p:nvPr/>
        </p:nvSpPr>
        <p:spPr>
          <a:xfrm>
            <a:off x="8604448" y="6381328"/>
            <a:ext cx="539552" cy="476672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7" name="Multiply 6">
            <a:hlinkClick r:id="" action="ppaction://hlinkshowjump?jump=endshow"/>
          </p:cNvPr>
          <p:cNvSpPr/>
          <p:nvPr/>
        </p:nvSpPr>
        <p:spPr>
          <a:xfrm>
            <a:off x="8820472" y="0"/>
            <a:ext cx="323528" cy="288032"/>
          </a:xfrm>
          <a:prstGeom prst="mathMultiply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283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10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618"/>
            <a:ext cx="8229600" cy="1143000"/>
          </a:xfrm>
        </p:spPr>
        <p:txBody>
          <a:bodyPr/>
          <a:lstStyle/>
          <a:p>
            <a:r>
              <a:rPr lang="bg-BG" b="1" dirty="0" smtClean="0">
                <a:solidFill>
                  <a:schemeClr val="bg1"/>
                </a:solidFill>
              </a:rPr>
              <a:t>МАЖОРЕТЕН СЪСТАВ </a:t>
            </a:r>
            <a:endParaRPr lang="bg-BG" b="1" dirty="0">
              <a:solidFill>
                <a:schemeClr val="bg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67544" y="2204864"/>
            <a:ext cx="8003232" cy="3340968"/>
          </a:xfrm>
        </p:spPr>
        <p:txBody>
          <a:bodyPr/>
          <a:lstStyle/>
          <a:p>
            <a:r>
              <a:rPr lang="ru-RU" dirty="0"/>
              <a:t>Клубът съществува от две години. Мажоретния състав има участия в тържествата за Патронния празник на ОУ „Пенчо Славейков“ и дена ня Славянската писменост и култура. </a:t>
            </a:r>
            <a:endParaRPr lang="bg-BG" dirty="0"/>
          </a:p>
        </p:txBody>
      </p:sp>
      <p:sp>
        <p:nvSpPr>
          <p:cNvPr id="7" name="Action Button: Home 6">
            <a:hlinkClick r:id="rId2" action="ppaction://hlinksldjump" highlightClick="1"/>
          </p:cNvPr>
          <p:cNvSpPr/>
          <p:nvPr/>
        </p:nvSpPr>
        <p:spPr>
          <a:xfrm>
            <a:off x="8604448" y="6381328"/>
            <a:ext cx="539552" cy="476672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8" name="Action Button: Forward or Next 7">
            <a:hlinkClick r:id="" action="ppaction://hlinkshowjump?jump=nextslide" highlightClick="1"/>
          </p:cNvPr>
          <p:cNvSpPr/>
          <p:nvPr/>
        </p:nvSpPr>
        <p:spPr>
          <a:xfrm>
            <a:off x="8028384" y="6453336"/>
            <a:ext cx="504056" cy="332656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" name="Multiply 8">
            <a:hlinkClick r:id="" action="ppaction://hlinkshowjump?jump=endshow"/>
          </p:cNvPr>
          <p:cNvSpPr/>
          <p:nvPr/>
        </p:nvSpPr>
        <p:spPr>
          <a:xfrm>
            <a:off x="8820472" y="0"/>
            <a:ext cx="323528" cy="288032"/>
          </a:xfrm>
          <a:prstGeom prst="mathMultiply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009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0528"/>
            <a:ext cx="8694762" cy="1143000"/>
          </a:xfrm>
        </p:spPr>
        <p:txBody>
          <a:bodyPr/>
          <a:lstStyle/>
          <a:p>
            <a:r>
              <a:rPr lang="bg-BG" b="1" dirty="0" smtClean="0">
                <a:solidFill>
                  <a:schemeClr val="bg1"/>
                </a:solidFill>
              </a:rPr>
              <a:t>МАЖОРЕТЕН СЪСТАВ </a:t>
            </a:r>
            <a:endParaRPr lang="bg-BG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63" y="1268760"/>
            <a:ext cx="7562687" cy="5040560"/>
          </a:xfrm>
          <a:prstGeom prst="rect">
            <a:avLst/>
          </a:prstGeom>
        </p:spPr>
      </p:pic>
      <p:pic>
        <p:nvPicPr>
          <p:cNvPr id="4" name="Picture 3" descr="Снимка на Vanya Delcheva.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64" y="1268760"/>
            <a:ext cx="7491214" cy="5040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Снимка на Vanya Delcheva.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62" y="1268760"/>
            <a:ext cx="7562687" cy="504055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Action Button: Home 5">
            <a:hlinkClick r:id="rId5" action="ppaction://hlinksldjump" highlightClick="1"/>
          </p:cNvPr>
          <p:cNvSpPr/>
          <p:nvPr/>
        </p:nvSpPr>
        <p:spPr>
          <a:xfrm>
            <a:off x="8604448" y="6381328"/>
            <a:ext cx="539552" cy="476672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7" name="Multiply 6">
            <a:hlinkClick r:id="" action="ppaction://hlinkshowjump?jump=endshow"/>
          </p:cNvPr>
          <p:cNvSpPr/>
          <p:nvPr/>
        </p:nvSpPr>
        <p:spPr>
          <a:xfrm>
            <a:off x="8820472" y="0"/>
            <a:ext cx="323528" cy="288032"/>
          </a:xfrm>
          <a:prstGeom prst="mathMultiply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803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8760"/>
          </a:xfrm>
        </p:spPr>
        <p:txBody>
          <a:bodyPr>
            <a:noAutofit/>
          </a:bodyPr>
          <a:lstStyle/>
          <a:p>
            <a:r>
              <a:rPr lang="bg-BG" sz="3600" b="1" dirty="0" smtClean="0">
                <a:solidFill>
                  <a:schemeClr val="bg1"/>
                </a:solidFill>
              </a:rPr>
              <a:t>СЛАВЕЙКОВЦИ - ДЕТСКИ </a:t>
            </a:r>
            <a:br>
              <a:rPr lang="bg-BG" sz="3600" b="1" dirty="0" smtClean="0">
                <a:solidFill>
                  <a:schemeClr val="bg1"/>
                </a:solidFill>
              </a:rPr>
            </a:br>
            <a:r>
              <a:rPr lang="bg-BG" sz="3600" b="1" dirty="0" smtClean="0">
                <a:solidFill>
                  <a:schemeClr val="bg1"/>
                </a:solidFill>
              </a:rPr>
              <a:t>ГВАРДЕЙСКИ ОТРЯД </a:t>
            </a:r>
            <a:endParaRPr lang="bg-BG" sz="36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Запознаване с историята на Националната гвардия, изучаване на маршове под музикален съпровод.</a:t>
            </a:r>
          </a:p>
          <a:p>
            <a:r>
              <a:rPr lang="ru-RU" dirty="0" smtClean="0"/>
              <a:t>Придобиване на умения за работа в екип, дисциплинираност, отговорност, специална физическа подготовка и знания за историята на Националната гвардия.</a:t>
            </a:r>
          </a:p>
          <a:p>
            <a:endParaRPr lang="bg-BG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04448" y="6381328"/>
            <a:ext cx="539552" cy="476672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028384" y="6453336"/>
            <a:ext cx="504056" cy="332656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Multiply 5">
            <a:hlinkClick r:id="" action="ppaction://hlinkshowjump?jump=endshow"/>
          </p:cNvPr>
          <p:cNvSpPr/>
          <p:nvPr/>
        </p:nvSpPr>
        <p:spPr>
          <a:xfrm>
            <a:off x="8820472" y="0"/>
            <a:ext cx="323528" cy="288032"/>
          </a:xfrm>
          <a:prstGeom prst="mathMultiply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055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32048"/>
            <a:ext cx="8472246" cy="1143000"/>
          </a:xfrm>
        </p:spPr>
        <p:txBody>
          <a:bodyPr>
            <a:normAutofit fontScale="90000"/>
          </a:bodyPr>
          <a:lstStyle/>
          <a:p>
            <a:r>
              <a:rPr lang="bg-BG" b="1" dirty="0" smtClean="0">
                <a:solidFill>
                  <a:schemeClr val="bg1"/>
                </a:solidFill>
              </a:rPr>
              <a:t>„СЛАВЕЙКОВЦИ“ - ДЕТСКИ </a:t>
            </a:r>
            <a:r>
              <a:rPr lang="bg-BG" b="1" dirty="0">
                <a:solidFill>
                  <a:schemeClr val="bg1"/>
                </a:solidFill>
              </a:rPr>
              <a:t>ГВАРДЕЙСКИ ОТРЯД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526" y="1340768"/>
            <a:ext cx="7274732" cy="4849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2764" y="1340767"/>
            <a:ext cx="6373627" cy="4849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Action Button: Home 6">
            <a:hlinkClick r:id="rId4" action="ppaction://hlinksldjump" highlightClick="1"/>
          </p:cNvPr>
          <p:cNvSpPr/>
          <p:nvPr/>
        </p:nvSpPr>
        <p:spPr>
          <a:xfrm>
            <a:off x="8604448" y="6381328"/>
            <a:ext cx="539552" cy="476672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Multiply 5">
            <a:hlinkClick r:id="" action="ppaction://hlinkshowjump?jump=endshow"/>
          </p:cNvPr>
          <p:cNvSpPr/>
          <p:nvPr/>
        </p:nvSpPr>
        <p:spPr>
          <a:xfrm>
            <a:off x="8820472" y="0"/>
            <a:ext cx="323528" cy="288032"/>
          </a:xfrm>
          <a:prstGeom prst="mathMultiply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780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0214"/>
            <a:ext cx="9144000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СЪВМЕСТНА ДЕЙНОСТ НА КЛУБОВЕ ПО ЖУРНАЛИСТИКА, ЕКОЛОГИЯ И КОМПЮТЪРНА РИСУНКА </a:t>
            </a:r>
            <a:endParaRPr lang="bg-BG" sz="24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817815"/>
            <a:ext cx="8424936" cy="4275481"/>
          </a:xfrm>
        </p:spPr>
        <p:txBody>
          <a:bodyPr/>
          <a:lstStyle/>
          <a:p>
            <a:pPr algn="just"/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Учениците станаха </a:t>
            </a: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свидетели на един от най-големите празници за жителите на кв. "Лъджа" - Ивайловград - Кукеровден. Той се празнува всяка година в края на зимата и началото на пролетта, на християнския празник Сирни Заговезни. </a:t>
            </a:r>
          </a:p>
        </p:txBody>
      </p:sp>
      <p:sp>
        <p:nvSpPr>
          <p:cNvPr id="7" name="Action Button: Home 6">
            <a:hlinkClick r:id="rId2" action="ppaction://hlinksldjump" highlightClick="1"/>
          </p:cNvPr>
          <p:cNvSpPr/>
          <p:nvPr/>
        </p:nvSpPr>
        <p:spPr>
          <a:xfrm>
            <a:off x="8604448" y="6381328"/>
            <a:ext cx="539552" cy="476672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Multiply 5">
            <a:hlinkClick r:id="" action="ppaction://hlinkshowjump?jump=endshow"/>
          </p:cNvPr>
          <p:cNvSpPr/>
          <p:nvPr/>
        </p:nvSpPr>
        <p:spPr>
          <a:xfrm>
            <a:off x="8820472" y="0"/>
            <a:ext cx="323528" cy="288032"/>
          </a:xfrm>
          <a:prstGeom prst="mathMultiply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Action Button: Forward or Next 7">
            <a:hlinkClick r:id="" action="ppaction://hlinkshowjump?jump=nextslide" highlightClick="1"/>
          </p:cNvPr>
          <p:cNvSpPr/>
          <p:nvPr/>
        </p:nvSpPr>
        <p:spPr>
          <a:xfrm>
            <a:off x="8028384" y="6453336"/>
            <a:ext cx="504056" cy="332656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95245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0214"/>
            <a:ext cx="9144000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СЪВМЕСТНА ДЕЙНОСТ НА КЛУБОВЕ ПО ЖУРНАЛИСТИКА, ЕКОЛОГИЯ И КОМПЮТЪРНА РИСУНКА </a:t>
            </a:r>
            <a:endParaRPr lang="bg-BG" sz="2400" b="1" dirty="0">
              <a:solidFill>
                <a:schemeClr val="bg1"/>
              </a:solidFill>
            </a:endParaRPr>
          </a:p>
        </p:txBody>
      </p:sp>
      <p:sp>
        <p:nvSpPr>
          <p:cNvPr id="7" name="Action Button: Home 6">
            <a:hlinkClick r:id="rId4" action="ppaction://hlinksldjump" highlightClick="1"/>
          </p:cNvPr>
          <p:cNvSpPr/>
          <p:nvPr/>
        </p:nvSpPr>
        <p:spPr>
          <a:xfrm>
            <a:off x="8604448" y="6381328"/>
            <a:ext cx="539552" cy="476672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Multiply 5">
            <a:hlinkClick r:id="" action="ppaction://hlinkshowjump?jump=endshow"/>
          </p:cNvPr>
          <p:cNvSpPr/>
          <p:nvPr/>
        </p:nvSpPr>
        <p:spPr>
          <a:xfrm>
            <a:off x="8820472" y="0"/>
            <a:ext cx="323528" cy="288032"/>
          </a:xfrm>
          <a:prstGeom prst="mathMultiply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Eksurziq_kukeri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54956" y="1313447"/>
            <a:ext cx="6034087" cy="4525963"/>
          </a:xfrm>
        </p:spPr>
      </p:pic>
    </p:spTree>
    <p:extLst>
      <p:ext uri="{BB962C8B-B14F-4D97-AF65-F5344CB8AC3E}">
        <p14:creationId xmlns:p14="http://schemas.microsoft.com/office/powerpoint/2010/main" val="2155907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70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heme29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789</TotalTime>
  <Words>913</Words>
  <Application>Microsoft Office PowerPoint</Application>
  <PresentationFormat>On-screen Show (4:3)</PresentationFormat>
  <Paragraphs>105</Paragraphs>
  <Slides>32</Slides>
  <Notes>0</Notes>
  <HiddenSlides>0</HiddenSlides>
  <MMClips>9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Verdana</vt:lpstr>
      <vt:lpstr>Theme29</vt:lpstr>
      <vt:lpstr>PowerPoint Presentation</vt:lpstr>
      <vt:lpstr>КЛУБОВЕ ПО ИНТЕРЕСИ</vt:lpstr>
      <vt:lpstr>ЕКОЛОГИЯ</vt:lpstr>
      <vt:lpstr>ЕКОЛОГИЯ</vt:lpstr>
      <vt:lpstr>РЪЧНО СТОРЕНО </vt:lpstr>
      <vt:lpstr>РЪЧНО СТОРЕНО </vt:lpstr>
      <vt:lpstr>ТВОРИ С УСМИВКА</vt:lpstr>
      <vt:lpstr>ТВОРИ С УСМИВКА</vt:lpstr>
      <vt:lpstr>ФУТБОЛНА АКАДЕМИЯ ЗА ТАЛАНТИ </vt:lpstr>
      <vt:lpstr>ФУТБОЛНА АКАДЕМИЯ  ЗА ТАЛАНТИ </vt:lpstr>
      <vt:lpstr>КЛУБ ПО ЖУРНАЛИСТИКА “СЛАВЕЙКОВЧЕТА“ </vt:lpstr>
      <vt:lpstr>КЛУБ ПО ЖУРНАЛИСТИКА “СЛАВЕЙКОВЧЕТА“ </vt:lpstr>
      <vt:lpstr>МЕДНА ГРУПА „СЛАВЕЙКОВЦИ“</vt:lpstr>
      <vt:lpstr>МЕДНА ГРУПА „СЛАВЕЙКОВЦИ“</vt:lpstr>
      <vt:lpstr>АТЕЛИЕ-КОМПЮТЪРНА РИСУНКА </vt:lpstr>
      <vt:lpstr>АТЕЛИЕ-КОМПЮТЪРНА РИСУНКА </vt:lpstr>
      <vt:lpstr>ДРАМА КЛУБ “ПЪРВОЛАЧЕ“ </vt:lpstr>
      <vt:lpstr>ДРАМА КЛУБ“ПЪРВОЛАЧЕ“ </vt:lpstr>
      <vt:lpstr>В „СВЕТА НА МУЗИКАТА“ </vt:lpstr>
      <vt:lpstr>В „СВЕТА НА МУЗИКАТА“ </vt:lpstr>
      <vt:lpstr>БЕЗОПАСЕН ИНТЕРНЕТ </vt:lpstr>
      <vt:lpstr>БЕЗОПАСЕН ИНТЕРНЕТ </vt:lpstr>
      <vt:lpstr>ШАХМАТЪТ-ИГРА  ЗА ЛИДЕРИ </vt:lpstr>
      <vt:lpstr>ШАХМАТЪТ-ИГРА  ЗА ЛИДЕРИ </vt:lpstr>
      <vt:lpstr>РИСУВАНЕТО – ЛЕСНО  И ИНТЕРЕСНО </vt:lpstr>
      <vt:lpstr>РИСУВАНЕТО – ЛЕСНО  И ИНТЕРЕСНО </vt:lpstr>
      <vt:lpstr>МАЖОРЕТЕН СЪСТАВ </vt:lpstr>
      <vt:lpstr>МАЖОРЕТЕН СЪСТАВ </vt:lpstr>
      <vt:lpstr>СЛАВЕЙКОВЦИ - ДЕТСКИ  ГВАРДЕЙСКИ ОТРЯД </vt:lpstr>
      <vt:lpstr>„СЛАВЕЙКОВЦИ“ - ДЕТСКИ ГВАРДЕЙСКИ ОТРЯД </vt:lpstr>
      <vt:lpstr>СЪВМЕСТНА ДЕЙНОСТ НА КЛУБОВЕ ПО ЖУРНАЛИСТИКА, ЕКОЛОГИЯ И КОМПЮТЪРНА РИСУНКА </vt:lpstr>
      <vt:lpstr>СЪВМЕСТНА ДЕЙНОСТ НА КЛУБОВЕ ПО ЖУРНАЛИСТИКА, ЕКОЛОГИЯ И КОМПЮТЪРНА РИСУНКА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ТВОЯТ ЧАС</dc:title>
  <dc:creator>Katia Gocheva</dc:creator>
  <cp:lastModifiedBy>TvoqtChas2</cp:lastModifiedBy>
  <cp:revision>43</cp:revision>
  <dcterms:created xsi:type="dcterms:W3CDTF">2017-04-19T10:31:55Z</dcterms:created>
  <dcterms:modified xsi:type="dcterms:W3CDTF">2017-06-27T07:28:09Z</dcterms:modified>
</cp:coreProperties>
</file>